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6"/>
  </p:notesMasterIdLst>
  <p:handoutMasterIdLst>
    <p:handoutMasterId r:id="rId30"/>
  </p:handoutMasterIdLst>
  <p:sldIdLst>
    <p:sldId id="256" r:id="rId4"/>
    <p:sldId id="331" r:id="rId5"/>
    <p:sldId id="263" r:id="rId6"/>
    <p:sldId id="363" r:id="rId7"/>
    <p:sldId id="367" r:id="rId8"/>
    <p:sldId id="365" r:id="rId9"/>
    <p:sldId id="366" r:id="rId10"/>
    <p:sldId id="324" r:id="rId11"/>
    <p:sldId id="412" r:id="rId12"/>
    <p:sldId id="413" r:id="rId13"/>
    <p:sldId id="368" r:id="rId14"/>
    <p:sldId id="371" r:id="rId15"/>
    <p:sldId id="369" r:id="rId17"/>
    <p:sldId id="328" r:id="rId18"/>
    <p:sldId id="344" r:id="rId19"/>
    <p:sldId id="345" r:id="rId20"/>
    <p:sldId id="329" r:id="rId21"/>
    <p:sldId id="330" r:id="rId22"/>
    <p:sldId id="325" r:id="rId23"/>
    <p:sldId id="346" r:id="rId24"/>
    <p:sldId id="429" r:id="rId25"/>
    <p:sldId id="339" r:id="rId26"/>
    <p:sldId id="350" r:id="rId27"/>
    <p:sldId id="351" r:id="rId28"/>
    <p:sldId id="320" r:id="rId29"/>
  </p:sldIdLst>
  <p:sldSz cx="9144000" cy="6858000" type="screen4x3"/>
  <p:notesSz cx="6858000" cy="9144000"/>
  <p:custDataLst>
    <p:tags r:id="rId34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03D3"/>
    <a:srgbClr val="FC312C"/>
    <a:srgbClr val="003399"/>
    <a:srgbClr val="D30803"/>
    <a:srgbClr val="5BCD81"/>
    <a:srgbClr val="00CC99"/>
    <a:srgbClr val="FFFFFF"/>
    <a:srgbClr val="B907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8"/>
    <p:restoredTop sz="94682"/>
  </p:normalViewPr>
  <p:slideViewPr>
    <p:cSldViewPr showGuides="1">
      <p:cViewPr>
        <p:scale>
          <a:sx n="69" d="100"/>
          <a:sy n="69" d="100"/>
        </p:scale>
        <p:origin x="-1416" y="-12"/>
      </p:cViewPr>
      <p:guideLst>
        <p:guide orient="horz" pos="2112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4" Type="http://schemas.openxmlformats.org/officeDocument/2006/relationships/tags" Target="tags/tag8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9.png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3" Type="http://schemas.openxmlformats.org/officeDocument/2006/relationships/slide" Target="slide2.xml"/><Relationship Id="rId2" Type="http://schemas.openxmlformats.org/officeDocument/2006/relationships/tags" Target="../tags/tag6.xml"/><Relationship Id="rId1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.xml"/><Relationship Id="rId2" Type="http://schemas.openxmlformats.org/officeDocument/2006/relationships/image" Target="../media/image5.png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lang="zh-CN" altLang="en-US" sz="6000" b="1" dirty="0"/>
              <a:t>选课指南（</a:t>
            </a:r>
            <a:r>
              <a:rPr lang="zh-CN" altLang="en-US" sz="6000" b="1" dirty="0"/>
              <a:t>本科）</a:t>
            </a:r>
            <a:endParaRPr lang="zh-CN" altLang="zh-CN" sz="6000" b="1" dirty="0"/>
          </a:p>
        </p:txBody>
      </p:sp>
      <p:sp>
        <p:nvSpPr>
          <p:cNvPr id="2051" name="Rectangle 3"/>
          <p:cNvSpPr>
            <a:spLocks noGrp="1"/>
          </p:cNvSpPr>
          <p:nvPr>
            <p:ph type="subTitle" idx="1"/>
          </p:nvPr>
        </p:nvSpPr>
        <p:spPr/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Tx/>
            </a:pPr>
            <a:r>
              <a:rPr lang="zh-CN" altLang="en-US" sz="4000" b="1" dirty="0">
                <a:latin typeface="+mn-lt"/>
                <a:ea typeface="+mn-ea"/>
                <a:cs typeface="+mn-cs"/>
              </a:rPr>
              <a:t>教务处</a:t>
            </a:r>
            <a:endParaRPr lang="zh-CN" altLang="en-US" sz="4000" b="1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en-US" altLang="zh-CN" sz="4000" b="1" dirty="0">
                <a:latin typeface="+mn-lt"/>
                <a:ea typeface="+mn-ea"/>
                <a:cs typeface="+mn-cs"/>
              </a:rPr>
              <a:t>2023-8</a:t>
            </a:r>
            <a:endParaRPr lang="en-US" altLang="zh-CN" sz="4000" b="1" dirty="0">
              <a:latin typeface="+mn-lt"/>
              <a:ea typeface="+mn-ea"/>
              <a:cs typeface="+mn-cs"/>
            </a:endParaRPr>
          </a:p>
        </p:txBody>
      </p:sp>
      <p:sp>
        <p:nvSpPr>
          <p:cNvPr id="2052" name="Text Box 6"/>
          <p:cNvSpPr txBox="1"/>
          <p:nvPr/>
        </p:nvSpPr>
        <p:spPr>
          <a:xfrm>
            <a:off x="4038600" y="3352800"/>
            <a:ext cx="1981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chemeClr val="bg1"/>
                </a:solidFill>
                <a:latin typeface="Arial Black" panose="020B0A04020102020204" pitchFamily="34" charset="0"/>
                <a:ea typeface="楷体_GB2312" pitchFamily="49" charset="-122"/>
              </a:rPr>
              <a:t>教 务 处</a:t>
            </a:r>
            <a:endParaRPr lang="zh-CN" altLang="en-US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053" name="Picture 6" descr="D:\王海20140827\校徽与校名\6366268680654687504047859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3400" y="228600"/>
            <a:ext cx="1295400" cy="1295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4" name="Picture 7" descr="D:\王海20140827\校徽与校名\63662686812921875082002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457200"/>
            <a:ext cx="2795588" cy="673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304483"/>
            <a:ext cx="8229600" cy="1143000"/>
          </a:xfrm>
        </p:spPr>
        <p:txBody>
          <a:bodyPr/>
          <a:p>
            <a:r>
              <a:rPr lang="zh-CN" altLang="en-US" sz="3200"/>
              <a:t>大学体育选项课</a:t>
            </a:r>
            <a:endParaRPr lang="zh-CN" altLang="en-US" sz="320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p>
            <a:r>
              <a:rPr lang="zh-CN" altLang="en-US" sz="2000"/>
              <a:t>由体育学院开课设置项目，教务处、体育学院组织。选课对象为大一、大二学生，除设置了体育专项课程的</a:t>
            </a:r>
            <a:r>
              <a:rPr lang="zh-CN" altLang="en-US" sz="2000">
                <a:sym typeface="+mn-ea"/>
              </a:rPr>
              <a:t>个别专业学生</a:t>
            </a:r>
            <a:r>
              <a:rPr lang="zh-CN" altLang="en-US" sz="2000"/>
              <a:t>及体育学院学生，所有学生</a:t>
            </a:r>
            <a:r>
              <a:rPr lang="zh-CN" altLang="en-US" sz="2000">
                <a:solidFill>
                  <a:srgbClr val="1203D3"/>
                </a:solidFill>
              </a:rPr>
              <a:t>每学期</a:t>
            </a:r>
            <a:r>
              <a:rPr lang="zh-CN" altLang="en-US" sz="2000" u="sng">
                <a:solidFill>
                  <a:srgbClr val="1203D3"/>
                </a:solidFill>
              </a:rPr>
              <a:t>必修且限选一门</a:t>
            </a:r>
            <a:r>
              <a:rPr lang="zh-CN" altLang="en-US" sz="2000">
                <a:solidFill>
                  <a:srgbClr val="1203D3"/>
                </a:solidFill>
              </a:rPr>
              <a:t>选项课。共</a:t>
            </a:r>
            <a:r>
              <a:rPr lang="en-US" altLang="zh-CN" sz="2000">
                <a:solidFill>
                  <a:srgbClr val="1203D3"/>
                </a:solidFill>
              </a:rPr>
              <a:t>4</a:t>
            </a:r>
            <a:r>
              <a:rPr lang="zh-CN" altLang="en-US" sz="2000">
                <a:solidFill>
                  <a:srgbClr val="1203D3"/>
                </a:solidFill>
              </a:rPr>
              <a:t>个学期，共</a:t>
            </a:r>
            <a:r>
              <a:rPr lang="en-US" altLang="zh-CN" sz="2000">
                <a:solidFill>
                  <a:srgbClr val="1203D3"/>
                </a:solidFill>
              </a:rPr>
              <a:t>4</a:t>
            </a:r>
            <a:r>
              <a:rPr lang="zh-CN" altLang="en-US" sz="2000">
                <a:solidFill>
                  <a:srgbClr val="1203D3"/>
                </a:solidFill>
              </a:rPr>
              <a:t>学分。</a:t>
            </a:r>
            <a:r>
              <a:rPr lang="zh-CN" altLang="en-US" sz="2000">
                <a:solidFill>
                  <a:schemeClr val="tx1"/>
                </a:solidFill>
              </a:rPr>
              <a:t>期间不可重复修读同一门课程。</a:t>
            </a:r>
            <a:endParaRPr lang="zh-CN" altLang="en-US" sz="2000">
              <a:solidFill>
                <a:schemeClr val="tx1"/>
              </a:solidFill>
            </a:endParaRPr>
          </a:p>
          <a:p>
            <a:r>
              <a:rPr lang="zh-CN" altLang="en-US" sz="2000"/>
              <a:t>一般老生在学期末选修下学期修读课程，新生一般安排在学期初选课。具体看相关选课通知。</a:t>
            </a:r>
            <a:endParaRPr lang="zh-CN" altLang="en-US" sz="20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rcRect b="36848"/>
          <a:stretch>
            <a:fillRect/>
          </a:stretch>
        </p:blipFill>
        <p:spPr>
          <a:xfrm>
            <a:off x="1447800" y="3684270"/>
            <a:ext cx="6377940" cy="221361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133600"/>
            <a:ext cx="8229600" cy="193611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p>
            <a:pPr algn="ctr"/>
            <a:r>
              <a:rPr lang="zh-CN" alt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公共基础</a:t>
            </a:r>
            <a:r>
              <a:rPr lang="zh-CN" alt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限选课</a:t>
            </a:r>
            <a:br>
              <a:rPr lang="zh-CN" alt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</a:br>
            <a:r>
              <a:rPr lang="en-US" altLang="zh-CN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                </a:t>
            </a:r>
            <a:r>
              <a:rPr lang="en-US" altLang="zh-CN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——</a:t>
            </a:r>
            <a:r>
              <a:rPr lang="zh-CN" alt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以小学教育专业为例</a:t>
            </a:r>
            <a:endParaRPr lang="zh-CN" altLang="en-US" sz="3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93980" y="5257800"/>
            <a:ext cx="888047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 b="1"/>
              <a:t>公共基础限选课需修满</a:t>
            </a:r>
            <a:r>
              <a:rPr lang="en-US" altLang="zh-CN" b="1"/>
              <a:t>8+2</a:t>
            </a:r>
            <a:r>
              <a:rPr lang="zh-CN" altLang="en-US" b="1"/>
              <a:t>共</a:t>
            </a:r>
            <a:r>
              <a:rPr lang="en-US" altLang="zh-CN" b="1"/>
              <a:t>10</a:t>
            </a:r>
            <a:r>
              <a:rPr lang="zh-CN" altLang="en-US" b="1"/>
              <a:t>学</a:t>
            </a:r>
            <a:r>
              <a:rPr lang="zh-CN" altLang="en-US" b="1"/>
              <a:t>分。</a:t>
            </a:r>
            <a:endParaRPr lang="zh-CN" altLang="en-US" b="1"/>
          </a:p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 b="1"/>
              <a:t>其中，选择大学英语</a:t>
            </a:r>
            <a:r>
              <a:rPr lang="en-US" altLang="zh-CN" b="1"/>
              <a:t>or</a:t>
            </a:r>
            <a:r>
              <a:rPr lang="zh-CN" altLang="en-US" b="1"/>
              <a:t>大学日语，</a:t>
            </a:r>
            <a:r>
              <a:rPr lang="zh-CN" altLang="en-US" b="1"/>
              <a:t>需修读两个学期，全部考核通过得</a:t>
            </a:r>
            <a:r>
              <a:rPr lang="en-US" altLang="zh-CN" b="1"/>
              <a:t>8</a:t>
            </a:r>
            <a:r>
              <a:rPr lang="zh-CN" altLang="en-US" b="1"/>
              <a:t>学分。</a:t>
            </a:r>
            <a:endParaRPr lang="zh-CN" altLang="en-US" b="1"/>
          </a:p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 b="1"/>
              <a:t>其中，大学计算机：新生入学初，学校会组织大学计算机入学考试，根据学生入学测试水平，确定选修</a:t>
            </a:r>
            <a:r>
              <a:rPr lang="en-US" altLang="zh-CN" b="1"/>
              <a:t>A</a:t>
            </a:r>
            <a:r>
              <a:rPr lang="zh-CN" altLang="en-US" b="1"/>
              <a:t>或</a:t>
            </a:r>
            <a:r>
              <a:rPr lang="en-US" altLang="zh-CN" b="1"/>
              <a:t>B</a:t>
            </a:r>
            <a:r>
              <a:rPr lang="zh-CN" altLang="en-US" b="1"/>
              <a:t>模块。第一学期选修一门</a:t>
            </a:r>
            <a:r>
              <a:rPr lang="en-US" altLang="zh-CN" b="1"/>
              <a:t>“</a:t>
            </a:r>
            <a:r>
              <a:rPr lang="zh-CN" altLang="en-US" b="1"/>
              <a:t>模块课程</a:t>
            </a:r>
            <a:r>
              <a:rPr lang="en-US" altLang="zh-CN" b="1"/>
              <a:t>”</a:t>
            </a:r>
            <a:r>
              <a:rPr lang="zh-CN" altLang="en-US" b="1"/>
              <a:t>，考核通过得</a:t>
            </a:r>
            <a:r>
              <a:rPr lang="en-US" altLang="zh-CN" b="1"/>
              <a:t>2</a:t>
            </a:r>
            <a:r>
              <a:rPr lang="zh-CN" altLang="en-US" b="1"/>
              <a:t>学分。</a:t>
            </a:r>
            <a:endParaRPr lang="zh-CN" altLang="en-US" b="1"/>
          </a:p>
        </p:txBody>
      </p:sp>
      <p:pic>
        <p:nvPicPr>
          <p:cNvPr id="8" name="内容占位符 7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-76200" y="0"/>
            <a:ext cx="9139555" cy="491744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133600"/>
            <a:ext cx="8229600" cy="193611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p>
            <a:pPr algn="ctr"/>
            <a:r>
              <a:rPr lang="zh-CN" alt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公共</a:t>
            </a:r>
            <a:r>
              <a:rPr lang="zh-CN" alt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选修课</a:t>
            </a:r>
            <a:endParaRPr lang="zh-CN" altLang="en-US" sz="3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9220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Rectangle 5"/>
          <p:cNvSpPr/>
          <p:nvPr/>
        </p:nvSpPr>
        <p:spPr>
          <a:xfrm>
            <a:off x="457200" y="1295400"/>
            <a:ext cx="8686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rgbClr val="3366FF"/>
              </a:buClr>
              <a:buSzPct val="115000"/>
              <a:buFont typeface="Wingdings" panose="05000000000000000000" pitchFamily="2" charset="2"/>
              <a:buChar char="v"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公共选修课，简称</a:t>
            </a:r>
            <a:r>
              <a:rPr lang="zh-CN" altLang="en-US" sz="2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楷体_GB2312" pitchFamily="49" charset="-122"/>
              </a:rPr>
              <a:t>公选课</a:t>
            </a:r>
            <a:endParaRPr lang="zh-CN" altLang="en-US" sz="2800" b="1" u="sng" dirty="0">
              <a:solidFill>
                <a:srgbClr val="FF0000"/>
              </a:solidFill>
              <a:effectLst/>
              <a:latin typeface="Arial" panose="020B0604020202020204" pitchFamily="34" charset="0"/>
              <a:ea typeface="楷体_GB2312" pitchFamily="49" charset="-122"/>
            </a:endParaRPr>
          </a:p>
        </p:txBody>
      </p:sp>
      <p:pic>
        <p:nvPicPr>
          <p:cNvPr id="9222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圆角矩形 11"/>
          <p:cNvSpPr/>
          <p:nvPr/>
        </p:nvSpPr>
        <p:spPr>
          <a:xfrm>
            <a:off x="551815" y="2209800"/>
            <a:ext cx="8041005" cy="31432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分为各类素质课，主要目的是提高学生综合素质，给予学生更多个性化学习和跨专业学习的自主选择权。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主要包括以下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七大类课程：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）人文素质类（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）科学素质类（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）社会素质类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）身心素质类（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美育类（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）校本特色素质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类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四史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课程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12292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云形标注 6"/>
          <p:cNvSpPr/>
          <p:nvPr/>
        </p:nvSpPr>
        <p:spPr>
          <a:xfrm>
            <a:off x="0" y="1219200"/>
            <a:ext cx="2286000" cy="1676400"/>
          </a:xfrm>
          <a:prstGeom prst="cloudCallout">
            <a:avLst>
              <a:gd name="adj1" fmla="val 11687"/>
              <a:gd name="adj2" fmla="val 38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62000" y="3352800"/>
            <a:ext cx="1752600" cy="1524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我校公选课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743200" y="3962400"/>
            <a:ext cx="91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2743200" y="4191000"/>
            <a:ext cx="91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圆角矩形 12"/>
          <p:cNvSpPr/>
          <p:nvPr/>
        </p:nvSpPr>
        <p:spPr>
          <a:xfrm>
            <a:off x="3733800" y="3733800"/>
            <a:ext cx="1752600" cy="762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校内公选课</a:t>
            </a:r>
            <a:endParaRPr kumimoji="0" lang="zh-CN" altLang="en-US" sz="2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</a:t>
            </a:r>
            <a:r>
              <a:rPr kumimoji="0" lang="zh-CN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线下）</a:t>
            </a:r>
            <a:endParaRPr kumimoji="0" lang="zh-CN" altLang="en-US" sz="2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6553200" y="3733800"/>
            <a:ext cx="2244090" cy="762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网络公选课</a:t>
            </a:r>
            <a:endParaRPr kumimoji="0" lang="zh-CN" altLang="en-US" sz="2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</a:t>
            </a:r>
            <a:r>
              <a:rPr kumimoji="0" lang="zh-CN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线上网络</a:t>
            </a:r>
            <a:r>
              <a:rPr kumimoji="0" lang="zh-CN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课程）</a:t>
            </a:r>
            <a:endParaRPr kumimoji="0" lang="zh-CN" altLang="en-US" sz="2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5791200" y="4114800"/>
            <a:ext cx="609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V="1">
            <a:off x="6096000" y="3886200"/>
            <a:ext cx="0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六角星 14"/>
          <p:cNvSpPr/>
          <p:nvPr/>
        </p:nvSpPr>
        <p:spPr>
          <a:xfrm>
            <a:off x="3124200" y="4419600"/>
            <a:ext cx="6019800" cy="2821940"/>
          </a:xfrm>
          <a:prstGeom prst="star6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两类公选课只要修读通过，都可以拿到公选课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学分，学生可以根据自己的兴趣和爱好选择。</a:t>
            </a:r>
            <a:endParaRPr kumimoji="0" lang="zh-CN" altLang="en-US" sz="1800" b="1" i="0" u="none" strike="noStrike" kern="1200" cap="none" spc="0" normalizeH="0" baseline="0" noProof="0" dirty="0" smtClean="0">
              <a:ln>
                <a:noFill/>
              </a:ln>
              <a:solidFill>
                <a:srgbClr val="FC312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13316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7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云形标注 6"/>
          <p:cNvSpPr/>
          <p:nvPr/>
        </p:nvSpPr>
        <p:spPr>
          <a:xfrm>
            <a:off x="0" y="609600"/>
            <a:ext cx="2286000" cy="1676400"/>
          </a:xfrm>
          <a:prstGeom prst="cloudCallout">
            <a:avLst>
              <a:gd name="adj1" fmla="val 11687"/>
              <a:gd name="adj2" fmla="val 38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57200" y="2667000"/>
            <a:ext cx="4038600" cy="3505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校内公选课（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线下）：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由各学院开课，固定上课时间：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周三下午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，由校内老师授课并考核。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4525645" y="2209800"/>
            <a:ext cx="4572635" cy="3962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网络公选课（线上）：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由学校引进网络课程资源，选定课程的学生在规定的时间段自主学习，完成网上课程学习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及考核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标题 1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endParaRPr lang="zh-CN" altLang="en-US" dirty="0"/>
          </a:p>
        </p:txBody>
      </p:sp>
      <p:pic>
        <p:nvPicPr>
          <p:cNvPr id="10299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00" name="Rectangle 7"/>
          <p:cNvSpPr/>
          <p:nvPr/>
        </p:nvSpPr>
        <p:spPr>
          <a:xfrm>
            <a:off x="609600" y="1219200"/>
            <a:ext cx="3429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rgbClr val="3366FF"/>
              </a:buClr>
              <a:buSzPct val="115000"/>
              <a:buFont typeface="Wingdings" panose="05000000000000000000" pitchFamily="2" charset="2"/>
              <a:buChar char="v"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如何快速识别课程？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0301" name="Rectangle 8"/>
          <p:cNvSpPr/>
          <p:nvPr/>
        </p:nvSpPr>
        <p:spPr>
          <a:xfrm>
            <a:off x="762000" y="1676400"/>
            <a:ext cx="7467600" cy="1704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ts val="4400"/>
              </a:lnSpc>
            </a:pPr>
            <a:r>
              <a:rPr lang="zh-CN" altLang="en-US" sz="2800" b="1" dirty="0">
                <a:solidFill>
                  <a:srgbClr val="003399"/>
                </a:solidFill>
                <a:latin typeface="楷体_GB2312" pitchFamily="49" charset="-122"/>
                <a:ea typeface="楷体_GB2312" pitchFamily="49" charset="-122"/>
              </a:rPr>
              <a:t>如何找到自己想要的课程，通过课程名称是最常用的方法，但想要快速定位课程，还有一招，就是通过课程代码找到课程。</a:t>
            </a:r>
            <a:endParaRPr lang="zh-CN" altLang="en-US" sz="2800" b="1" dirty="0">
              <a:solidFill>
                <a:srgbClr val="003399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302" name="Rectangle 8"/>
          <p:cNvSpPr/>
          <p:nvPr/>
        </p:nvSpPr>
        <p:spPr>
          <a:xfrm>
            <a:off x="838200" y="3505200"/>
            <a:ext cx="7467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sz="2800" b="1" dirty="0">
              <a:solidFill>
                <a:srgbClr val="003399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762000" y="3733800"/>
            <a:ext cx="7620000" cy="1784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课程代码由字母和数字构成，不同类型的课程，课程代码的结构方式不一样。对于课程来说，课程代码就相当于课程的“身份证号”。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pic>
        <p:nvPicPr>
          <p:cNvPr id="8197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endParaRPr lang="zh-CN" altLang="en-US" dirty="0"/>
          </a:p>
        </p:txBody>
      </p:sp>
      <p:pic>
        <p:nvPicPr>
          <p:cNvPr id="11323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324" name="Rectangle 7"/>
          <p:cNvSpPr/>
          <p:nvPr/>
        </p:nvSpPr>
        <p:spPr>
          <a:xfrm>
            <a:off x="685800" y="1219200"/>
            <a:ext cx="3352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rgbClr val="3366FF"/>
              </a:buClr>
              <a:buSzPct val="115000"/>
              <a:buFont typeface="Wingdings" panose="05000000000000000000" pitchFamily="2" charset="2"/>
              <a:buChar char="v"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记住学院代码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1325" name="Rectangle 8"/>
          <p:cNvSpPr/>
          <p:nvPr/>
        </p:nvSpPr>
        <p:spPr>
          <a:xfrm>
            <a:off x="304800" y="1676400"/>
            <a:ext cx="8382000" cy="1938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457200"/>
            <a:r>
              <a:rPr lang="zh-CN" altLang="en-US" sz="2400" b="1" dirty="0">
                <a:solidFill>
                  <a:srgbClr val="003399"/>
                </a:solidFill>
                <a:latin typeface="楷体_GB2312" pitchFamily="49" charset="-122"/>
                <a:ea typeface="楷体_GB2312" pitchFamily="49" charset="-122"/>
              </a:rPr>
              <a:t>所有课程代码，第一位是字母，这个字母就是代表这门课的承担</a:t>
            </a:r>
            <a:r>
              <a:rPr lang="zh-CN" altLang="en-US" sz="2400" b="1" dirty="0">
                <a:solidFill>
                  <a:srgbClr val="003399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学院</a:t>
            </a:r>
            <a:r>
              <a:rPr lang="zh-CN" altLang="en-US" sz="2400" b="1" dirty="0">
                <a:solidFill>
                  <a:srgbClr val="003399"/>
                </a:solidFill>
                <a:latin typeface="楷体_GB2312" pitchFamily="49" charset="-122"/>
                <a:ea typeface="楷体_GB2312" pitchFamily="49" charset="-122"/>
              </a:rPr>
              <a:t>。</a:t>
            </a:r>
            <a:endParaRPr lang="en-US" altLang="zh-CN" sz="2400" b="1" dirty="0">
              <a:solidFill>
                <a:srgbClr val="003399"/>
              </a:solidFill>
              <a:latin typeface="楷体_GB2312" pitchFamily="49" charset="-122"/>
              <a:ea typeface="楷体_GB2312" pitchFamily="49" charset="-122"/>
            </a:endParaRPr>
          </a:p>
          <a:p>
            <a:pPr indent="457200"/>
            <a:r>
              <a:rPr lang="zh-CN" altLang="en-US" sz="2400" b="1" dirty="0">
                <a:solidFill>
                  <a:srgbClr val="003399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学院</a:t>
            </a:r>
            <a:r>
              <a:rPr lang="zh-CN" altLang="en-US" sz="2400" b="1" dirty="0">
                <a:solidFill>
                  <a:srgbClr val="003399"/>
                </a:solidFill>
                <a:latin typeface="楷体_GB2312" pitchFamily="49" charset="-122"/>
                <a:ea typeface="楷体_GB2312" pitchFamily="49" charset="-122"/>
              </a:rPr>
              <a:t>代码在寻找课程的过程中能提供重要的线索，假如你要找音乐舞蹈学院老师开的课，记得找课程代码“</a:t>
            </a:r>
            <a:r>
              <a:rPr lang="en-US" altLang="zh-CN" sz="2400" b="1" dirty="0">
                <a:solidFill>
                  <a:srgbClr val="003399"/>
                </a:solidFill>
                <a:latin typeface="楷体_GB2312" pitchFamily="49" charset="-122"/>
                <a:ea typeface="楷体_GB2312" pitchFamily="49" charset="-122"/>
              </a:rPr>
              <a:t>F</a:t>
            </a:r>
            <a:r>
              <a:rPr lang="zh-CN" altLang="en-US" sz="2400" b="1" dirty="0">
                <a:solidFill>
                  <a:srgbClr val="003399"/>
                </a:solidFill>
                <a:latin typeface="楷体_GB2312" pitchFamily="49" charset="-122"/>
                <a:ea typeface="楷体_GB2312" pitchFamily="49" charset="-122"/>
              </a:rPr>
              <a:t>”开头的课哦。</a:t>
            </a:r>
            <a:endParaRPr lang="zh-CN" altLang="en-US" sz="2400" b="1" dirty="0">
              <a:solidFill>
                <a:srgbClr val="003399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1326" name="Rectangle 8"/>
          <p:cNvSpPr/>
          <p:nvPr/>
        </p:nvSpPr>
        <p:spPr>
          <a:xfrm>
            <a:off x="838200" y="3505200"/>
            <a:ext cx="7467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sz="2800" b="1" dirty="0">
              <a:solidFill>
                <a:srgbClr val="003399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876300" y="3657600"/>
          <a:ext cx="7391400" cy="2819400"/>
        </p:xfrm>
        <a:graphic>
          <a:graphicData uri="http://schemas.openxmlformats.org/drawingml/2006/table">
            <a:tbl>
              <a:tblPr/>
              <a:tblGrid>
                <a:gridCol w="2282825"/>
                <a:gridCol w="1365250"/>
                <a:gridCol w="228600"/>
                <a:gridCol w="2141538"/>
                <a:gridCol w="1373187"/>
              </a:tblGrid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学院名称</a:t>
                      </a:r>
                      <a:endParaRPr kumimoji="0" 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学院代码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18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  <a:sym typeface="+mn-ea"/>
                        </a:rPr>
                        <a:t>学院</a:t>
                      </a: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名称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18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  <a:sym typeface="+mn-ea"/>
                        </a:rPr>
                        <a:t>学院</a:t>
                      </a: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代码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马克思主义学院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美术</a:t>
                      </a:r>
                      <a:r>
                        <a:rPr lang="zh-CN" sz="18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  <a:sym typeface="+mn-ea"/>
                        </a:rPr>
                        <a:t>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文化与旅游学院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音乐舞蹈</a:t>
                      </a:r>
                      <a:r>
                        <a:rPr lang="zh-CN" sz="18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  <a:sym typeface="+mn-ea"/>
                        </a:rPr>
                        <a:t>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小学教育学院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经济与管理学院</a:t>
                      </a:r>
                      <a:endParaRPr kumimoji="0" 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外国语学院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特殊教育</a:t>
                      </a:r>
                      <a:r>
                        <a:rPr lang="zh-CN" sz="18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  <a:sym typeface="+mn-ea"/>
                        </a:rPr>
                        <a:t>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数学与计算机学院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体育</a:t>
                      </a:r>
                      <a:r>
                        <a:rPr lang="zh-CN" sz="18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  <a:sym typeface="+mn-ea"/>
                        </a:rPr>
                        <a:t>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学前教育学院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基础教学部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生态与环境</a:t>
                      </a:r>
                      <a:r>
                        <a:rPr lang="zh-CN" sz="18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  <a:sym typeface="+mn-ea"/>
                        </a:rPr>
                        <a:t>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动作按钮: 后退或前一项 8">
            <a:hlinkClick r:id="rId3" action="ppaction://hlinksldjump" highlightClick="1"/>
          </p:cNvPr>
          <p:cNvSpPr/>
          <p:nvPr/>
        </p:nvSpPr>
        <p:spPr>
          <a:xfrm>
            <a:off x="8610600" y="6553200"/>
            <a:ext cx="3048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197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14340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1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云形标注 6"/>
          <p:cNvSpPr/>
          <p:nvPr/>
        </p:nvSpPr>
        <p:spPr>
          <a:xfrm>
            <a:off x="0" y="1219200"/>
            <a:ext cx="2286000" cy="1676400"/>
          </a:xfrm>
          <a:prstGeom prst="cloudCallout">
            <a:avLst>
              <a:gd name="adj1" fmla="val 11687"/>
              <a:gd name="adj2" fmla="val 38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课程代码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343" name="Rectangle 8"/>
          <p:cNvSpPr/>
          <p:nvPr/>
        </p:nvSpPr>
        <p:spPr>
          <a:xfrm>
            <a:off x="457200" y="3200400"/>
            <a:ext cx="8382000" cy="1682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50000"/>
              </a:lnSpc>
            </a:pPr>
            <a:r>
              <a:rPr lang="zh-CN" altLang="zh-CN" sz="2400" dirty="0">
                <a:latin typeface="Arial" panose="020B0604020202020204" pitchFamily="34" charset="0"/>
              </a:rPr>
              <a:t>《</a:t>
            </a:r>
            <a:r>
              <a:rPr lang="zh-CN" altLang="en-US" sz="2400" dirty="0">
                <a:latin typeface="Arial" panose="020B0604020202020204" pitchFamily="34" charset="0"/>
              </a:rPr>
              <a:t>书写艺术</a:t>
            </a:r>
            <a:r>
              <a:rPr lang="zh-CN" altLang="zh-CN" sz="2400" dirty="0">
                <a:latin typeface="Arial" panose="020B0604020202020204" pitchFamily="34" charset="0"/>
              </a:rPr>
              <a:t>》课程代码为：</a:t>
            </a:r>
            <a:r>
              <a:rPr lang="en-US" altLang="zh-CN" sz="2400" b="1" dirty="0">
                <a:latin typeface="Arial" panose="020B0604020202020204" pitchFamily="34" charset="0"/>
              </a:rPr>
              <a:t>A1441GX</a:t>
            </a:r>
            <a:endParaRPr lang="zh-CN" altLang="zh-CN" sz="24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</a:rPr>
              <a:t> </a:t>
            </a:r>
            <a:endParaRPr lang="zh-CN" altLang="zh-CN" sz="2400" dirty="0"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zh-CN" sz="2400" dirty="0">
                <a:latin typeface="Arial" panose="020B0604020202020204" pitchFamily="34" charset="0"/>
              </a:rPr>
              <a:t>第</a:t>
            </a:r>
            <a:r>
              <a:rPr lang="en-US" altLang="zh-CN" sz="2400" dirty="0">
                <a:latin typeface="Arial" panose="020B0604020202020204" pitchFamily="34" charset="0"/>
              </a:rPr>
              <a:t>1</a:t>
            </a:r>
            <a:r>
              <a:rPr lang="zh-CN" altLang="zh-CN" sz="2400" dirty="0">
                <a:latin typeface="Arial" panose="020B0604020202020204" pitchFamily="34" charset="0"/>
              </a:rPr>
              <a:t>位：</a:t>
            </a:r>
            <a:r>
              <a:rPr lang="en-US" altLang="zh-CN" sz="2400" dirty="0">
                <a:latin typeface="Arial" panose="020B0604020202020204" pitchFamily="34" charset="0"/>
              </a:rPr>
              <a:t>A        </a:t>
            </a:r>
            <a:r>
              <a:rPr lang="zh-CN" altLang="zh-CN" sz="2400" dirty="0">
                <a:latin typeface="Arial" panose="020B0604020202020204" pitchFamily="34" charset="0"/>
              </a:rPr>
              <a:t>第</a:t>
            </a:r>
            <a:r>
              <a:rPr lang="en-US" altLang="zh-CN" sz="2400" dirty="0">
                <a:latin typeface="Arial" panose="020B0604020202020204" pitchFamily="34" charset="0"/>
              </a:rPr>
              <a:t>2-5</a:t>
            </a:r>
            <a:r>
              <a:rPr lang="zh-CN" altLang="zh-CN" sz="2400" dirty="0">
                <a:latin typeface="Arial" panose="020B0604020202020204" pitchFamily="34" charset="0"/>
              </a:rPr>
              <a:t>位：</a:t>
            </a:r>
            <a:r>
              <a:rPr lang="en-US" altLang="zh-CN" sz="2400" dirty="0">
                <a:latin typeface="Arial" panose="020B0604020202020204" pitchFamily="34" charset="0"/>
              </a:rPr>
              <a:t>1441      </a:t>
            </a:r>
            <a:r>
              <a:rPr lang="zh-CN" altLang="zh-CN" sz="2400" dirty="0">
                <a:latin typeface="Arial" panose="020B0604020202020204" pitchFamily="34" charset="0"/>
              </a:rPr>
              <a:t>第</a:t>
            </a:r>
            <a:r>
              <a:rPr lang="en-US" altLang="zh-CN" sz="2400" dirty="0">
                <a:latin typeface="Arial" panose="020B0604020202020204" pitchFamily="34" charset="0"/>
              </a:rPr>
              <a:t>6-7</a:t>
            </a:r>
            <a:r>
              <a:rPr lang="zh-CN" altLang="zh-CN" sz="2400" dirty="0">
                <a:latin typeface="Arial" panose="020B0604020202020204" pitchFamily="34" charset="0"/>
              </a:rPr>
              <a:t>位</a:t>
            </a:r>
            <a:r>
              <a:rPr lang="zh-CN" altLang="en-US" sz="2400" dirty="0">
                <a:latin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</a:rPr>
              <a:t>GX</a:t>
            </a:r>
            <a:r>
              <a:rPr lang="zh-CN" altLang="zh-CN" sz="2400" dirty="0">
                <a:latin typeface="Arial" panose="020B0604020202020204" pitchFamily="34" charset="0"/>
              </a:rPr>
              <a:t>。</a:t>
            </a:r>
            <a:endParaRPr lang="zh-CN" altLang="zh-CN" sz="2400" dirty="0">
              <a:latin typeface="Arial" panose="020B0604020202020204" pitchFamily="34" charset="0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5791200" y="3733800"/>
            <a:ext cx="1295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45" name="Rectangle 7"/>
          <p:cNvSpPr/>
          <p:nvPr/>
        </p:nvSpPr>
        <p:spPr>
          <a:xfrm>
            <a:off x="2514600" y="1219200"/>
            <a:ext cx="5867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rgbClr val="3366FF"/>
              </a:buClr>
              <a:buSzPct val="115000"/>
              <a:buFont typeface="Wingdings" panose="05000000000000000000" pitchFamily="2" charset="2"/>
              <a:buChar char="v"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校内公选课课程代码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cxnSp>
        <p:nvCxnSpPr>
          <p:cNvPr id="24" name="直接箭头连接符 23"/>
          <p:cNvCxnSpPr/>
          <p:nvPr/>
        </p:nvCxnSpPr>
        <p:spPr>
          <a:xfrm flipV="1">
            <a:off x="2133600" y="3810000"/>
            <a:ext cx="36576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flipV="1">
            <a:off x="4876800" y="3733800"/>
            <a:ext cx="1447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H="1" flipV="1">
            <a:off x="6934200" y="3733800"/>
            <a:ext cx="533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流程图: 准备 31"/>
          <p:cNvSpPr/>
          <p:nvPr/>
        </p:nvSpPr>
        <p:spPr>
          <a:xfrm>
            <a:off x="990600" y="4953000"/>
            <a:ext cx="1905000" cy="838200"/>
          </a:xfrm>
          <a:prstGeom prst="flowChartPreparati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学院代码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流程图: 准备 32"/>
          <p:cNvSpPr/>
          <p:nvPr/>
        </p:nvSpPr>
        <p:spPr>
          <a:xfrm>
            <a:off x="3352800" y="4876800"/>
            <a:ext cx="2057400" cy="838200"/>
          </a:xfrm>
          <a:prstGeom prst="flowChartPreparati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课程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流水号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流程图: 准备 33"/>
          <p:cNvSpPr/>
          <p:nvPr/>
        </p:nvSpPr>
        <p:spPr>
          <a:xfrm>
            <a:off x="5943600" y="4876800"/>
            <a:ext cx="1905000" cy="762000"/>
          </a:xfrm>
          <a:prstGeom prst="flowChartPrepa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FC312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标识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C312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14600" y="1828800"/>
            <a:ext cx="6324600" cy="11068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校内公选课由各学院承担，课程代码由</a:t>
            </a:r>
            <a:r>
              <a:rPr kumimoji="0" lang="zh-CN" alt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七位数</a:t>
            </a:r>
            <a:r>
              <a:rPr kumimoji="0" lang="zh-CN" alt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组成，具体如下例：</a:t>
            </a:r>
            <a:endParaRPr kumimoji="0" lang="zh-CN" altLang="en-US" sz="2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zh-CN" altLang="en-US" dirty="0">
                <a:latin typeface="黑体" panose="02010609060101010101" charset="-122"/>
                <a:ea typeface="黑体" panose="02010609060101010101" charset="-122"/>
              </a:rPr>
              <a:t>目录</a:t>
            </a:r>
            <a:endParaRPr lang="zh-CN" altLang="en-US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1066800" y="1828800"/>
            <a:ext cx="5257800" cy="9347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  <a:defRPr/>
            </a:pPr>
            <a:r>
              <a:rPr lang="zh-CN" altLang="en-US" sz="3600" b="1" noProof="0" dirty="0">
                <a:ln>
                  <a:noFill/>
                </a:ln>
                <a:effectLst/>
                <a:uLnTx/>
                <a:uFillTx/>
                <a:sym typeface="+mn-ea"/>
              </a:rPr>
              <a:t>认识课程</a:t>
            </a:r>
            <a:endParaRPr lang="zh-CN" altLang="en-US" sz="3600" b="1" noProof="0" dirty="0">
              <a:ln>
                <a:noFill/>
              </a:ln>
              <a:effectLst/>
              <a:uLnTx/>
              <a:uFillTx/>
              <a:sym typeface="+mn-ea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2209800" y="4648200"/>
            <a:ext cx="5562600" cy="92392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600" b="1" noProof="0" dirty="0">
                <a:ln>
                  <a:noFill/>
                </a:ln>
                <a:effectLst/>
                <a:uLnTx/>
                <a:uFillTx/>
                <a:sym typeface="+mn-ea"/>
              </a:rPr>
              <a:t>公共基础限选</a:t>
            </a:r>
            <a:r>
              <a:rPr lang="zh-CN" altLang="en-US" sz="3600" b="1" noProof="0" dirty="0">
                <a:ln>
                  <a:noFill/>
                </a:ln>
                <a:effectLst/>
                <a:uLnTx/>
                <a:uFillTx/>
                <a:sym typeface="+mn-ea"/>
              </a:rPr>
              <a:t>课</a:t>
            </a:r>
            <a:endParaRPr lang="zh-CN" altLang="en-US" sz="3600" b="1" noProof="0" dirty="0">
              <a:ln>
                <a:noFill/>
              </a:ln>
              <a:effectLst/>
              <a:uLnTx/>
              <a:uFillTx/>
              <a:sym typeface="+mn-ea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1524000" y="2781300"/>
            <a:ext cx="5334000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600" b="1" noProof="0" dirty="0">
                <a:ln>
                  <a:noFill/>
                </a:ln>
                <a:effectLst/>
                <a:uLnTx/>
                <a:uFillTx/>
                <a:sym typeface="+mn-ea"/>
              </a:rPr>
              <a:t>专业选</a:t>
            </a:r>
            <a:r>
              <a:rPr lang="zh-CN" altLang="en-US" sz="3600" b="1" noProof="0" dirty="0">
                <a:ln>
                  <a:noFill/>
                </a:ln>
                <a:effectLst/>
                <a:uLnTx/>
                <a:uFillTx/>
                <a:sym typeface="+mn-ea"/>
              </a:rPr>
              <a:t>修课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1828800" y="3714750"/>
            <a:ext cx="5334000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600" b="1" noProof="0" dirty="0">
                <a:ln>
                  <a:noFill/>
                </a:ln>
                <a:effectLst/>
                <a:uLnTx/>
                <a:uFillTx/>
                <a:sym typeface="+mn-ea"/>
              </a:rPr>
              <a:t>大学体育选项</a:t>
            </a:r>
            <a:r>
              <a:rPr lang="zh-CN" altLang="en-US" sz="3600" b="1" noProof="0" dirty="0">
                <a:ln>
                  <a:noFill/>
                </a:ln>
                <a:effectLst/>
                <a:uLnTx/>
                <a:uFillTx/>
                <a:sym typeface="+mn-ea"/>
              </a:rPr>
              <a:t>课</a:t>
            </a:r>
            <a:endParaRPr lang="zh-CN" altLang="en-US" sz="3600" b="1" noProof="0" dirty="0">
              <a:ln>
                <a:noFill/>
              </a:ln>
              <a:effectLst/>
              <a:uLnTx/>
              <a:uFillTx/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667000" y="5591175"/>
            <a:ext cx="5334000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600" b="1" noProof="0" dirty="0">
                <a:ln>
                  <a:noFill/>
                </a:ln>
                <a:effectLst/>
                <a:uLnTx/>
                <a:uFillTx/>
                <a:sym typeface="+mn-ea"/>
              </a:rPr>
              <a:t>公共选修</a:t>
            </a:r>
            <a:r>
              <a:rPr lang="zh-CN" altLang="en-US" sz="3600" b="1" noProof="0" dirty="0">
                <a:ln>
                  <a:noFill/>
                </a:ln>
                <a:effectLst/>
                <a:uLnTx/>
                <a:uFillTx/>
                <a:sym typeface="+mn-ea"/>
              </a:rPr>
              <a:t>课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15364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5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云形标注 6"/>
          <p:cNvSpPr/>
          <p:nvPr/>
        </p:nvSpPr>
        <p:spPr>
          <a:xfrm>
            <a:off x="0" y="1219200"/>
            <a:ext cx="2286000" cy="1676400"/>
          </a:xfrm>
          <a:prstGeom prst="cloudCallout">
            <a:avLst>
              <a:gd name="adj1" fmla="val 11687"/>
              <a:gd name="adj2" fmla="val 38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课程代码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367" name="Rectangle 8"/>
          <p:cNvSpPr/>
          <p:nvPr/>
        </p:nvSpPr>
        <p:spPr>
          <a:xfrm>
            <a:off x="457200" y="3200400"/>
            <a:ext cx="8382000" cy="23069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50000"/>
              </a:lnSpc>
            </a:pPr>
            <a:r>
              <a:rPr lang="zh-CN" altLang="zh-CN" sz="2400" dirty="0">
                <a:latin typeface="Arial" panose="020B0604020202020204" pitchFamily="34" charset="0"/>
              </a:rPr>
              <a:t>《</a:t>
            </a:r>
            <a:r>
              <a:rPr lang="zh-CN" altLang="en-US" sz="2400" dirty="0">
                <a:latin typeface="Arial" panose="020B0604020202020204" pitchFamily="34" charset="0"/>
              </a:rPr>
              <a:t>中华诗词之美（网络课程）</a:t>
            </a:r>
            <a:r>
              <a:rPr lang="zh-CN" altLang="zh-CN" sz="2400" dirty="0">
                <a:sym typeface="+mn-ea"/>
              </a:rPr>
              <a:t>》</a:t>
            </a:r>
            <a:r>
              <a:rPr lang="zh-CN" altLang="en-US" sz="2400" dirty="0">
                <a:latin typeface="Arial" panose="020B0604020202020204" pitchFamily="34" charset="0"/>
              </a:rPr>
              <a:t>，</a:t>
            </a:r>
            <a:r>
              <a:rPr lang="zh-CN" altLang="zh-CN" sz="2400" dirty="0">
                <a:latin typeface="Arial" panose="020B0604020202020204" pitchFamily="34" charset="0"/>
              </a:rPr>
              <a:t>课程代码为：</a:t>
            </a:r>
            <a:endParaRPr lang="en-US" altLang="zh-CN" sz="2400" dirty="0"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</a:rPr>
              <a:t>ZC12</a:t>
            </a:r>
            <a:r>
              <a:rPr lang="en-US" altLang="zh-CN" sz="2400" b="1" dirty="0">
                <a:latin typeface="Arial" panose="020B0604020202020204" pitchFamily="34" charset="0"/>
              </a:rPr>
              <a:t>GX</a:t>
            </a:r>
            <a:endParaRPr lang="zh-CN" altLang="zh-CN" sz="24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</a:rPr>
              <a:t> </a:t>
            </a:r>
            <a:endParaRPr lang="zh-CN" altLang="zh-CN" sz="2400" dirty="0"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zh-CN" sz="2400" dirty="0">
                <a:latin typeface="Arial" panose="020B0604020202020204" pitchFamily="34" charset="0"/>
              </a:rPr>
              <a:t>第</a:t>
            </a:r>
            <a:r>
              <a:rPr lang="en-US" altLang="zh-CN" sz="2400" dirty="0">
                <a:latin typeface="Arial" panose="020B0604020202020204" pitchFamily="34" charset="0"/>
              </a:rPr>
              <a:t>1-2</a:t>
            </a:r>
            <a:r>
              <a:rPr lang="zh-CN" altLang="zh-CN" sz="2400" dirty="0">
                <a:latin typeface="Arial" panose="020B0604020202020204" pitchFamily="34" charset="0"/>
              </a:rPr>
              <a:t>位：</a:t>
            </a:r>
            <a:r>
              <a:rPr lang="en-US" altLang="zh-CN" sz="2400" dirty="0">
                <a:latin typeface="Arial" panose="020B0604020202020204" pitchFamily="34" charset="0"/>
              </a:rPr>
              <a:t>ZC        </a:t>
            </a:r>
            <a:r>
              <a:rPr lang="zh-CN" altLang="zh-CN" sz="2400" dirty="0">
                <a:latin typeface="Arial" panose="020B0604020202020204" pitchFamily="34" charset="0"/>
              </a:rPr>
              <a:t>第</a:t>
            </a:r>
            <a:r>
              <a:rPr lang="en-US" altLang="zh-CN" sz="2400" dirty="0">
                <a:latin typeface="Arial" panose="020B0604020202020204" pitchFamily="34" charset="0"/>
              </a:rPr>
              <a:t>3-4</a:t>
            </a:r>
            <a:r>
              <a:rPr lang="zh-CN" altLang="zh-CN" sz="2400" dirty="0">
                <a:latin typeface="Arial" panose="020B0604020202020204" pitchFamily="34" charset="0"/>
              </a:rPr>
              <a:t>位：</a:t>
            </a:r>
            <a:r>
              <a:rPr lang="en-US" altLang="zh-CN" sz="2400" dirty="0">
                <a:latin typeface="Arial" panose="020B0604020202020204" pitchFamily="34" charset="0"/>
              </a:rPr>
              <a:t>12      </a:t>
            </a:r>
            <a:r>
              <a:rPr lang="zh-CN" altLang="zh-CN" sz="2400" dirty="0">
                <a:latin typeface="Arial" panose="020B0604020202020204" pitchFamily="34" charset="0"/>
              </a:rPr>
              <a:t>第</a:t>
            </a:r>
            <a:r>
              <a:rPr lang="en-US" altLang="zh-CN" sz="2400" dirty="0">
                <a:latin typeface="Arial" panose="020B0604020202020204" pitchFamily="34" charset="0"/>
              </a:rPr>
              <a:t>5-6</a:t>
            </a:r>
            <a:r>
              <a:rPr lang="zh-CN" altLang="zh-CN" sz="2400" dirty="0">
                <a:latin typeface="Arial" panose="020B0604020202020204" pitchFamily="34" charset="0"/>
              </a:rPr>
              <a:t>位</a:t>
            </a:r>
            <a:r>
              <a:rPr lang="zh-CN" altLang="en-US" sz="2400" dirty="0">
                <a:latin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</a:rPr>
              <a:t>GX</a:t>
            </a:r>
            <a:r>
              <a:rPr lang="zh-CN" altLang="zh-CN" sz="2400" dirty="0">
                <a:latin typeface="Arial" panose="020B0604020202020204" pitchFamily="34" charset="0"/>
              </a:rPr>
              <a:t>。</a:t>
            </a:r>
            <a:endParaRPr lang="zh-CN" altLang="zh-CN" sz="2400" dirty="0">
              <a:latin typeface="Arial" panose="020B0604020202020204" pitchFamily="34" charset="0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3886200" y="4267200"/>
            <a:ext cx="1295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69" name="Rectangle 7"/>
          <p:cNvSpPr/>
          <p:nvPr/>
        </p:nvSpPr>
        <p:spPr>
          <a:xfrm>
            <a:off x="2590800" y="1295400"/>
            <a:ext cx="5867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rgbClr val="3366FF"/>
              </a:buClr>
              <a:buSzPct val="115000"/>
              <a:buFont typeface="Wingdings" panose="05000000000000000000" pitchFamily="2" charset="2"/>
              <a:buChar char="v"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网络公选课课程代码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cxnSp>
        <p:nvCxnSpPr>
          <p:cNvPr id="24" name="直接箭头连接符 23"/>
          <p:cNvCxnSpPr/>
          <p:nvPr/>
        </p:nvCxnSpPr>
        <p:spPr>
          <a:xfrm flipV="1">
            <a:off x="1981200" y="4343400"/>
            <a:ext cx="1981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flipV="1">
            <a:off x="4648200" y="43434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H="1" flipV="1">
            <a:off x="5105400" y="4343400"/>
            <a:ext cx="1905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流程图: 准备 31"/>
          <p:cNvSpPr/>
          <p:nvPr/>
        </p:nvSpPr>
        <p:spPr>
          <a:xfrm>
            <a:off x="1295400" y="5486400"/>
            <a:ext cx="1905000" cy="838200"/>
          </a:xfrm>
          <a:prstGeom prst="flowChartPreparati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课程学科类型代码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流程图: 准备 32"/>
          <p:cNvSpPr/>
          <p:nvPr/>
        </p:nvSpPr>
        <p:spPr>
          <a:xfrm>
            <a:off x="3581400" y="5486400"/>
            <a:ext cx="2057400" cy="838200"/>
          </a:xfrm>
          <a:prstGeom prst="flowChartPreparati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课程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流水号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流程图: 准备 33"/>
          <p:cNvSpPr/>
          <p:nvPr/>
        </p:nvSpPr>
        <p:spPr>
          <a:xfrm>
            <a:off x="6096000" y="5486400"/>
            <a:ext cx="1905000" cy="762000"/>
          </a:xfrm>
          <a:prstGeom prst="flowChartPrepa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FC312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标识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C312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14600" y="1905000"/>
            <a:ext cx="6221730" cy="14452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网络公选课由学校引进优质网络课程，显示承担单位为教务处，课程代码由</a:t>
            </a:r>
            <a:r>
              <a:rPr kumimoji="0" lang="zh-CN" alt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六位数</a:t>
            </a:r>
            <a:r>
              <a:rPr kumimoji="0" lang="zh-CN" alt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组成，课程名称后加（网络课程），</a:t>
            </a:r>
            <a:r>
              <a:rPr lang="zh-CN" altLang="en-US" sz="22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+mn-ea"/>
              </a:rPr>
              <a:t>后期新引进网络公选课程，代码后两位应有公选课标识。</a:t>
            </a:r>
            <a:r>
              <a:rPr kumimoji="0" lang="zh-CN" alt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具体如下例：</a:t>
            </a:r>
            <a:endParaRPr kumimoji="0" lang="zh-CN" altLang="en-US" sz="2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16388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9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云形标注 6"/>
          <p:cNvSpPr/>
          <p:nvPr/>
        </p:nvSpPr>
        <p:spPr>
          <a:xfrm>
            <a:off x="0" y="1219200"/>
            <a:ext cx="2286000" cy="1676400"/>
          </a:xfrm>
          <a:prstGeom prst="cloudCallout">
            <a:avLst>
              <a:gd name="adj1" fmla="val 11687"/>
              <a:gd name="adj2" fmla="val 38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要求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1447800" y="1828800"/>
          <a:ext cx="7251700" cy="4732020"/>
        </p:xfrm>
        <a:graphic>
          <a:graphicData uri="http://schemas.openxmlformats.org/drawingml/2006/table">
            <a:tbl>
              <a:tblPr/>
              <a:tblGrid>
                <a:gridCol w="1546860"/>
                <a:gridCol w="2100851"/>
                <a:gridCol w="2366124"/>
                <a:gridCol w="1237615"/>
              </a:tblGrid>
              <a:tr h="97155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培养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层次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公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选课学分规定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完成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选修的时间段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备注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四年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制本科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10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第</a:t>
                      </a:r>
                      <a:r>
                        <a:rPr lang="en-US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2</a:t>
                      </a:r>
                      <a:r>
                        <a:rPr lang="en-US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-6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学期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应在规定的选课学期修完规定学分</a:t>
                      </a:r>
                      <a:endParaRPr lang="en-US" sz="2000" b="1" kern="100" dirty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三年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制专科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8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第</a:t>
                      </a:r>
                      <a:r>
                        <a:rPr lang="en-US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2</a:t>
                      </a:r>
                      <a:r>
                        <a:rPr lang="en-US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-4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学期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五年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制专科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8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第</a:t>
                      </a:r>
                      <a:r>
                        <a:rPr lang="en-US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6</a:t>
                      </a:r>
                      <a:r>
                        <a:rPr lang="en-US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-8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学期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5820">
                <a:tc>
                  <a:txBody>
                    <a:bodyPr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专升本</a:t>
                      </a:r>
                      <a:endParaRPr 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4</a:t>
                      </a: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第1-2学期</a:t>
                      </a: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63165" y="1295400"/>
            <a:ext cx="5570220" cy="4914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不同层次学分要求及可选课时间段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17412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云形标注 6"/>
          <p:cNvSpPr/>
          <p:nvPr/>
        </p:nvSpPr>
        <p:spPr>
          <a:xfrm>
            <a:off x="152400" y="76200"/>
            <a:ext cx="2286000" cy="1676400"/>
          </a:xfrm>
          <a:prstGeom prst="cloudCallout">
            <a:avLst>
              <a:gd name="adj1" fmla="val 11687"/>
              <a:gd name="adj2" fmla="val 38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要求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533400" y="1828642"/>
            <a:ext cx="5410200" cy="47078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0" marR="0" lvl="0" indent="3556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charset="0"/>
                <a:ea typeface="楷体" panose="02010609060101010101" pitchFamily="49" charset="-122"/>
                <a:cs typeface="+mn-cs"/>
              </a:rPr>
              <a:t>理工类专业至少选修校本特色素质类课程2学分、人文素质类课程2学分、美育类课程2学分；文科类专业至少选修校本特色素质类课程2学分、科学素质类课程2学分、美育类课程2学分；艺术类专业至少选修校本特色素质类课程2学分、人文素质类、科学素质类课程各2学分。各专业至少从“四史”中选修1门课程。至少修满10学分。</a:t>
            </a:r>
            <a:endParaRPr kumimoji="0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anose="020F0502020204030204" charset="0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4600" y="1125220"/>
            <a:ext cx="5715000" cy="4921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各类专业选课内容要求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流程图: 过程 8"/>
          <p:cNvSpPr/>
          <p:nvPr/>
        </p:nvSpPr>
        <p:spPr>
          <a:xfrm>
            <a:off x="6248400" y="3505200"/>
            <a:ext cx="2514600" cy="213360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公选课课程目录每次选课时随选课通知下发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  <a:endParaRPr kumimoji="0" lang="zh-CN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18436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37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云形标注 6"/>
          <p:cNvSpPr/>
          <p:nvPr/>
        </p:nvSpPr>
        <p:spPr>
          <a:xfrm>
            <a:off x="0" y="1219200"/>
            <a:ext cx="2286000" cy="1676400"/>
          </a:xfrm>
          <a:prstGeom prst="cloudCallout">
            <a:avLst>
              <a:gd name="adj1" fmla="val 11687"/>
              <a:gd name="adj2" fmla="val 38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时间安排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2057400" y="1381443"/>
            <a:ext cx="6858000" cy="30918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0" marR="0" lvl="0" indent="355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选课时间：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每学期安排一次选课，大约在学期第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周，春季学期在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月中旬，秋季学期在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月中旬。每次选课都会下达选课通知。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1203D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355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因实际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情况，选课周次或有偏差，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实际选课时间还看选课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通知。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1203D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85800" y="4496118"/>
            <a:ext cx="6553200" cy="189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0" marR="0" lvl="0" indent="355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上课时间：公选课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每次选课是为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了选择下一学期 要上的公选课，上课的时间与其他的必修课程同步。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1203D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19460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61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云形标注 6"/>
          <p:cNvSpPr/>
          <p:nvPr/>
        </p:nvSpPr>
        <p:spPr>
          <a:xfrm>
            <a:off x="0" y="1219200"/>
            <a:ext cx="2286000" cy="1676400"/>
          </a:xfrm>
          <a:prstGeom prst="cloudCallout">
            <a:avLst>
              <a:gd name="adj1" fmla="val 11687"/>
              <a:gd name="adj2" fmla="val 38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选课方式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676400" y="2824481"/>
            <a:ext cx="6553200" cy="24917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0" marR="0" lvl="0" indent="355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选课方式：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网上选课，通过校园网教务管理系统进行，具体操作方法，见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《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教务网络管理系统操作指南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》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，选课步骤详见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当时选课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通知。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1203D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动作按钮: 后退或前一项 8">
            <a:hlinkClick r:id="rId3" action="ppaction://hlinksldjump" highlightClick="1"/>
          </p:cNvPr>
          <p:cNvSpPr/>
          <p:nvPr/>
        </p:nvSpPr>
        <p:spPr>
          <a:xfrm>
            <a:off x="8382000" y="61722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674" name="图片 8" descr="学校全景图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46363" y="2286000"/>
            <a:ext cx="3851275" cy="2286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75" name="图片 7" descr="学校全景图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2971800" y="2057400"/>
            <a:ext cx="3240088" cy="1082675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63500" dir="2212194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6500" kern="1200" cap="none" spc="0" normalizeH="0" baseline="0" noProof="0" dirty="0">
                <a:solidFill>
                  <a:srgbClr val="FF76CC"/>
                </a:solidFill>
                <a:latin typeface="Arial" panose="020B0604020202020204" pitchFamily="34" charset="0"/>
                <a:ea typeface="文鼎新艺体简" pitchFamily="49" charset="-122"/>
                <a:cs typeface="+mn-cs"/>
              </a:rPr>
              <a:t>谢  谢！</a:t>
            </a:r>
            <a:endParaRPr kumimoji="0" lang="zh-CN" altLang="en-US" sz="6500" kern="1200" cap="none" spc="0" normalizeH="0" baseline="0" noProof="0" dirty="0">
              <a:solidFill>
                <a:srgbClr val="FF76CC"/>
              </a:solidFill>
              <a:latin typeface="Arial" panose="020B0604020202020204" pitchFamily="34" charset="0"/>
              <a:ea typeface="文鼎新艺体简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000" fill="hold"/>
                                        <p:tgtEl>
                                          <p:spTgt spid="95239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9" grpId="0"/>
      <p:bldP spid="9523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7172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3" name="Rectangle 5"/>
          <p:cNvSpPr/>
          <p:nvPr/>
        </p:nvSpPr>
        <p:spPr>
          <a:xfrm>
            <a:off x="685800" y="1143000"/>
            <a:ext cx="4343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rgbClr val="3366FF"/>
              </a:buClr>
              <a:buSzPct val="115000"/>
              <a:buFont typeface="Wingdings" panose="05000000000000000000" pitchFamily="2" charset="2"/>
              <a:buChar char="v"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认识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课程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7174" name="Rectangle 6"/>
          <p:cNvSpPr/>
          <p:nvPr/>
        </p:nvSpPr>
        <p:spPr>
          <a:xfrm>
            <a:off x="685800" y="1730375"/>
            <a:ext cx="7696200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000" b="1" dirty="0">
                <a:solidFill>
                  <a:srgbClr val="003399"/>
                </a:solidFill>
                <a:latin typeface="Arial" panose="020B0604020202020204" pitchFamily="34" charset="0"/>
                <a:ea typeface="楷体_GB2312" pitchFamily="49" charset="-122"/>
              </a:rPr>
              <a:t>       </a:t>
            </a:r>
            <a:r>
              <a:rPr lang="zh-CN" altLang="en-US" sz="2000" b="1" dirty="0">
                <a:solidFill>
                  <a:srgbClr val="003399"/>
                </a:solidFill>
                <a:latin typeface="Arial" panose="020B0604020202020204" pitchFamily="34" charset="0"/>
                <a:ea typeface="楷体_GB2312" pitchFamily="49" charset="-122"/>
              </a:rPr>
              <a:t>我校课程设置分为：</a:t>
            </a:r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通识教育课程、学科基础课程、专业课程、教师教育课程和综合实践课程</a:t>
            </a:r>
            <a:r>
              <a:rPr lang="zh-CN" altLang="en-US" sz="2000" b="1" dirty="0">
                <a:solidFill>
                  <a:srgbClr val="D30803"/>
                </a:solidFill>
                <a:latin typeface="Arial" panose="020B0604020202020204" pitchFamily="34" charset="0"/>
                <a:ea typeface="楷体_GB2312" pitchFamily="49" charset="-122"/>
              </a:rPr>
              <a:t>，</a:t>
            </a:r>
            <a:r>
              <a:rPr lang="zh-CN" altLang="en-US" sz="2000" b="1" dirty="0">
                <a:solidFill>
                  <a:srgbClr val="003399"/>
                </a:solidFill>
                <a:latin typeface="Arial" panose="020B0604020202020204" pitchFamily="34" charset="0"/>
                <a:ea typeface="楷体_GB2312" pitchFamily="49" charset="-122"/>
              </a:rPr>
              <a:t>每类</a:t>
            </a:r>
            <a:r>
              <a:rPr lang="zh-CN" altLang="en-US" sz="2000" b="1" dirty="0">
                <a:solidFill>
                  <a:srgbClr val="003399"/>
                </a:solidFill>
                <a:latin typeface="Arial" panose="020B0604020202020204" pitchFamily="34" charset="0"/>
                <a:ea typeface="楷体_GB2312" pitchFamily="49" charset="-122"/>
              </a:rPr>
              <a:t>课程都有必须要达到最低学分要求。</a:t>
            </a:r>
            <a:endParaRPr lang="zh-CN" altLang="en-US" sz="2000" b="1" dirty="0">
              <a:solidFill>
                <a:srgbClr val="003399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7175" name="Rectangle 8"/>
          <p:cNvSpPr/>
          <p:nvPr/>
        </p:nvSpPr>
        <p:spPr>
          <a:xfrm>
            <a:off x="168910" y="2743200"/>
            <a:ext cx="8441690" cy="40925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200000"/>
              </a:lnSpc>
            </a:pPr>
            <a:r>
              <a:rPr lang="en-US" altLang="zh-CN" sz="2000" b="1" dirty="0">
                <a:solidFill>
                  <a:srgbClr val="003399"/>
                </a:solidFill>
                <a:latin typeface="Arial" panose="020B0604020202020204" pitchFamily="34" charset="0"/>
                <a:ea typeface="楷体_GB2312" pitchFamily="49" charset="-122"/>
              </a:rPr>
              <a:t>     </a:t>
            </a:r>
            <a:r>
              <a:rPr lang="zh-CN" altLang="en-US" sz="2000" b="1" dirty="0">
                <a:solidFill>
                  <a:srgbClr val="003399"/>
                </a:solidFill>
                <a:latin typeface="Arial" panose="020B0604020202020204" pitchFamily="34" charset="0"/>
                <a:ea typeface="楷体_GB2312" pitchFamily="49" charset="-122"/>
              </a:rPr>
              <a:t>其中，有</a:t>
            </a:r>
            <a:r>
              <a:rPr lang="zh-CN" altLang="en-US" sz="2000" b="1" dirty="0">
                <a:solidFill>
                  <a:srgbClr val="003399"/>
                </a:solidFill>
                <a:latin typeface="Arial" panose="020B0604020202020204" pitchFamily="34" charset="0"/>
                <a:ea typeface="楷体_GB2312" pitchFamily="49" charset="-122"/>
              </a:rPr>
              <a:t>部分是选修课程，需要选课的分别是：</a:t>
            </a:r>
            <a:endParaRPr lang="en-US" altLang="zh-CN" sz="2000" b="1" dirty="0">
              <a:solidFill>
                <a:srgbClr val="003399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rgbClr val="D30803"/>
                </a:solidFill>
                <a:latin typeface="Arial" panose="020B0604020202020204" pitchFamily="34" charset="0"/>
                <a:ea typeface="楷体_GB2312" pitchFamily="49" charset="-122"/>
              </a:rPr>
              <a:t>一、</a:t>
            </a:r>
            <a:r>
              <a:rPr lang="zh-CN" altLang="en-US" sz="2000" b="1" dirty="0">
                <a:solidFill>
                  <a:srgbClr val="D30803"/>
                </a:solidFill>
                <a:ea typeface="楷体_GB2312" pitchFamily="49" charset="-122"/>
                <a:sym typeface="+mn-ea"/>
              </a:rPr>
              <a:t>公</a:t>
            </a:r>
            <a:r>
              <a:rPr lang="zh-CN" altLang="en-US" sz="2000" b="1" dirty="0">
                <a:solidFill>
                  <a:srgbClr val="D30803"/>
                </a:solidFill>
                <a:ea typeface="楷体_GB2312" pitchFamily="49" charset="-122"/>
                <a:sym typeface="+mn-ea"/>
              </a:rPr>
              <a:t>共基础限选课（</a:t>
            </a:r>
            <a:r>
              <a:rPr lang="zh-CN" altLang="en-US" sz="2000" b="1" dirty="0">
                <a:solidFill>
                  <a:srgbClr val="D30803"/>
                </a:solidFill>
                <a:ea typeface="楷体_GB2312" pitchFamily="49" charset="-122"/>
                <a:sym typeface="+mn-ea"/>
              </a:rPr>
              <a:t>属通识教育课程</a:t>
            </a:r>
            <a:r>
              <a:rPr lang="zh-CN" altLang="en-US" sz="2000" b="1" dirty="0">
                <a:solidFill>
                  <a:srgbClr val="D30803"/>
                </a:solidFill>
                <a:ea typeface="楷体_GB2312" pitchFamily="49" charset="-122"/>
                <a:sym typeface="+mn-ea"/>
              </a:rPr>
              <a:t>）</a:t>
            </a:r>
            <a:endParaRPr lang="zh-CN" altLang="en-US" sz="2000" b="1" dirty="0">
              <a:solidFill>
                <a:srgbClr val="D30803"/>
              </a:solidFill>
              <a:ea typeface="楷体_GB2312" pitchFamily="49" charset="-122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rgbClr val="D30803"/>
                </a:solidFill>
                <a:latin typeface="Arial" panose="020B0604020202020204" pitchFamily="34" charset="0"/>
                <a:ea typeface="楷体_GB2312" pitchFamily="49" charset="-122"/>
              </a:rPr>
              <a:t>二、</a:t>
            </a:r>
            <a:r>
              <a:rPr lang="zh-CN" altLang="en-US" sz="2000" b="1" dirty="0">
                <a:solidFill>
                  <a:srgbClr val="D30803"/>
                </a:solidFill>
                <a:ea typeface="楷体_GB2312" pitchFamily="49" charset="-122"/>
                <a:sym typeface="+mn-ea"/>
              </a:rPr>
              <a:t>公共选修课（简称</a:t>
            </a:r>
            <a:r>
              <a:rPr lang="zh-CN" altLang="en-US" sz="2000" b="1" dirty="0">
                <a:solidFill>
                  <a:srgbClr val="D30803"/>
                </a:solidFill>
                <a:ea typeface="楷体_GB2312" pitchFamily="49" charset="-122"/>
                <a:sym typeface="+mn-ea"/>
              </a:rPr>
              <a:t>公选课，属通识教育课程）</a:t>
            </a:r>
            <a:endParaRPr lang="en-US" altLang="zh-CN" sz="2000" b="1" dirty="0">
              <a:solidFill>
                <a:srgbClr val="D30803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rgbClr val="D30803"/>
                </a:solidFill>
                <a:latin typeface="Arial" panose="020B0604020202020204" pitchFamily="34" charset="0"/>
                <a:ea typeface="楷体_GB2312" pitchFamily="49" charset="-122"/>
              </a:rPr>
              <a:t>三、</a:t>
            </a:r>
            <a:r>
              <a:rPr lang="zh-CN" altLang="en-US" sz="2000" b="1" dirty="0">
                <a:solidFill>
                  <a:srgbClr val="D30803"/>
                </a:solidFill>
                <a:ea typeface="楷体_GB2312" pitchFamily="49" charset="-122"/>
                <a:sym typeface="+mn-ea"/>
              </a:rPr>
              <a:t>专业选修课（又分为：专业方向限选课、专业任选课。属专业课程）</a:t>
            </a:r>
            <a:endParaRPr lang="zh-CN" altLang="en-US" sz="2000" b="1" dirty="0">
              <a:solidFill>
                <a:srgbClr val="D30803"/>
              </a:solidFill>
              <a:ea typeface="楷体_GB2312" pitchFamily="49" charset="-122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rgbClr val="1203D3"/>
                </a:solidFill>
                <a:latin typeface="Arial" panose="020B0604020202020204" pitchFamily="34" charset="0"/>
                <a:ea typeface="楷体_GB2312" pitchFamily="49" charset="-122"/>
              </a:rPr>
              <a:t>四、有部分必修课程，也采取选课的方式</a:t>
            </a:r>
            <a:r>
              <a:rPr lang="en-US" altLang="zh-CN" sz="2000" b="1" dirty="0">
                <a:solidFill>
                  <a:srgbClr val="D30803"/>
                </a:solidFill>
                <a:latin typeface="Arial" panose="020B0604020202020204" pitchFamily="34" charset="0"/>
                <a:ea typeface="楷体_GB2312" pitchFamily="49" charset="-122"/>
              </a:rPr>
              <a:t>——</a:t>
            </a:r>
            <a:r>
              <a:rPr lang="zh-CN" altLang="en-US" sz="2000" b="1" dirty="0">
                <a:solidFill>
                  <a:srgbClr val="D30803"/>
                </a:solidFill>
                <a:latin typeface="Arial" panose="020B0604020202020204" pitchFamily="34" charset="0"/>
                <a:ea typeface="楷体_GB2312" pitchFamily="49" charset="-122"/>
              </a:rPr>
              <a:t>大学体育选项课。</a:t>
            </a:r>
            <a:r>
              <a:rPr lang="zh-CN" altLang="en-US" sz="2000" b="1" dirty="0">
                <a:solidFill>
                  <a:srgbClr val="D30803"/>
                </a:solidFill>
                <a:ea typeface="楷体_GB2312" pitchFamily="49" charset="-122"/>
                <a:sym typeface="+mn-ea"/>
              </a:rPr>
              <a:t>属通识教育课程</a:t>
            </a:r>
            <a:endParaRPr lang="en-US" altLang="zh-CN" sz="2000" b="1" dirty="0">
              <a:solidFill>
                <a:srgbClr val="D30803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endParaRPr lang="zh-CN" altLang="en-US" sz="2000" b="1" dirty="0">
              <a:solidFill>
                <a:srgbClr val="003399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pic>
        <p:nvPicPr>
          <p:cNvPr id="7176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21450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圆角矩形 11"/>
          <p:cNvSpPr/>
          <p:nvPr/>
        </p:nvSpPr>
        <p:spPr>
          <a:xfrm>
            <a:off x="6282690" y="2461895"/>
            <a:ext cx="2209800" cy="990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一、二、四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由教务处组织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3242310" y="5955030"/>
            <a:ext cx="1786890" cy="80073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三由各专业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所在学院组织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 flipV="1">
            <a:off x="4038600" y="3352800"/>
            <a:ext cx="22098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 flipH="1">
            <a:off x="4572000" y="5029200"/>
            <a:ext cx="762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V="1">
            <a:off x="4800600" y="3200400"/>
            <a:ext cx="1371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" name="直接箭头连接符 1"/>
          <p:cNvCxnSpPr/>
          <p:nvPr/>
        </p:nvCxnSpPr>
        <p:spPr>
          <a:xfrm flipV="1">
            <a:off x="6549390" y="3505200"/>
            <a:ext cx="537210" cy="198120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835" y="76200"/>
            <a:ext cx="8229600" cy="648335"/>
          </a:xfrm>
        </p:spPr>
        <p:txBody>
          <a:bodyPr/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认识课程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685800"/>
            <a:ext cx="9144635" cy="6172200"/>
          </a:xfrm>
          <a:prstGeom prst="rect">
            <a:avLst/>
          </a:prstGeom>
        </p:spPr>
      </p:pic>
      <p:sp>
        <p:nvSpPr>
          <p:cNvPr id="9" name="泪滴形 8"/>
          <p:cNvSpPr/>
          <p:nvPr/>
        </p:nvSpPr>
        <p:spPr>
          <a:xfrm>
            <a:off x="6693535" y="724535"/>
            <a:ext cx="2451100" cy="1229360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四类课程，为我校选修课程，需要学生自主选择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4343400" y="5486400"/>
            <a:ext cx="36874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非师范类专业学生无教师</a:t>
            </a:r>
            <a:r>
              <a:rPr lang="zh-CN" altLang="en-US"/>
              <a:t>教育课程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133600"/>
            <a:ext cx="8229600" cy="193611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p>
            <a:pPr algn="ctr"/>
            <a:r>
              <a:rPr lang="zh-CN" alt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专业选修课</a:t>
            </a:r>
            <a:br>
              <a:rPr lang="zh-CN" alt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</a:br>
            <a:r>
              <a:rPr lang="en-US" altLang="zh-CN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                </a:t>
            </a:r>
            <a:r>
              <a:rPr lang="en-US" altLang="zh-CN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——</a:t>
            </a:r>
            <a:r>
              <a:rPr lang="zh-CN" alt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以小学教育专业为例</a:t>
            </a:r>
            <a:endParaRPr lang="zh-CN" altLang="en-US" sz="3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</p:spPr>
        <p:txBody>
          <a:bodyPr/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专业方向限选课（例：小学教育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专业）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45465" y="914400"/>
            <a:ext cx="8053070" cy="55797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6233795" y="1905000"/>
            <a:ext cx="290957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本图以</a:t>
            </a:r>
            <a:r>
              <a:rPr lang="zh-CN" altLang="en-US" b="1" u="sng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小学教育专业</a:t>
            </a:r>
            <a:r>
              <a:rPr lang="zh-CN" altLang="en-US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为例</a:t>
            </a:r>
            <a:endParaRPr lang="zh-CN" altLang="en-US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  <a:p>
            <a:r>
              <a:rPr lang="zh-CN" altLang="en-US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但每个专业</a:t>
            </a:r>
            <a:endParaRPr lang="zh-CN" altLang="en-US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  <a:p>
            <a:r>
              <a:rPr lang="zh-CN" altLang="en-US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对专业任选课的最低学分要求不一样</a:t>
            </a:r>
            <a:endParaRPr lang="zh-CN" altLang="en-US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  <a:p>
            <a:r>
              <a:rPr lang="zh-CN" altLang="en-US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具体根据自己就读专业的《人才培养方案》</a:t>
            </a:r>
            <a:endParaRPr lang="zh-CN" altLang="en-US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  <a:p>
            <a:r>
              <a:rPr lang="zh-CN" altLang="en-US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看要修多少学分</a:t>
            </a:r>
            <a:endParaRPr lang="zh-CN" altLang="en-US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2670" y="914400"/>
            <a:ext cx="3101975" cy="55118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p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专业任选课</a:t>
            </a:r>
            <a:endParaRPr lang="zh-CN" altLang="en-US" sz="3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6" name="内容占位符 5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6200" y="76200"/>
            <a:ext cx="5973445" cy="66103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8196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7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爆炸形 1 8"/>
          <p:cNvSpPr/>
          <p:nvPr/>
        </p:nvSpPr>
        <p:spPr>
          <a:xfrm>
            <a:off x="914400" y="3429000"/>
            <a:ext cx="7010400" cy="3429000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本选课指南只针对教务处组织的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三类选课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云形标注 9"/>
          <p:cNvSpPr/>
          <p:nvPr/>
        </p:nvSpPr>
        <p:spPr>
          <a:xfrm>
            <a:off x="838200" y="1371600"/>
            <a:ext cx="3124200" cy="2590800"/>
          </a:xfrm>
          <a:prstGeom prst="cloudCallout">
            <a:avLst>
              <a:gd name="adj1" fmla="val 28876"/>
              <a:gd name="adj2" fmla="val 6922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公共基础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限选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课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云形标注 10"/>
          <p:cNvSpPr/>
          <p:nvPr/>
        </p:nvSpPr>
        <p:spPr>
          <a:xfrm>
            <a:off x="3657600" y="1066800"/>
            <a:ext cx="3657600" cy="2971800"/>
          </a:xfrm>
          <a:prstGeom prst="cloudCallout">
            <a:avLst>
              <a:gd name="adj1" fmla="val -41309"/>
              <a:gd name="adj2" fmla="val 6307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公共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选修课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云形标注 1"/>
          <p:cNvSpPr/>
          <p:nvPr/>
        </p:nvSpPr>
        <p:spPr>
          <a:xfrm>
            <a:off x="6324600" y="2667000"/>
            <a:ext cx="2559685" cy="2079625"/>
          </a:xfrm>
          <a:prstGeom prst="cloudCallout">
            <a:avLst>
              <a:gd name="adj1" fmla="val -41309"/>
              <a:gd name="adj2" fmla="val 63077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3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大学体育选项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课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133600"/>
            <a:ext cx="8229600" cy="193611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p>
            <a:pPr algn="ctr"/>
            <a:r>
              <a:rPr lang="zh-CN" alt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大学体育选项课</a:t>
            </a:r>
            <a:endParaRPr lang="zh-CN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7128,&quot;width&quot;:11082}"/>
</p:tagLst>
</file>

<file path=ppt/tags/tag2.xml><?xml version="1.0" encoding="utf-8"?>
<p:tagLst xmlns:p="http://schemas.openxmlformats.org/presentationml/2006/main">
  <p:tag name="KSO_WM_UNIT_PLACING_PICTURE_USER_VIEWPORT" val="{&quot;height&quot;:580,&quot;width&quot;:5807}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UNIT_TABLE_BEAUTIFY" val="smartTable{911999e4-27de-41f3-8454-54566d90b64f}"/>
</p:tagLst>
</file>

<file path=ppt/tags/tag7.xml><?xml version="1.0" encoding="utf-8"?>
<p:tagLst xmlns:p="http://schemas.openxmlformats.org/presentationml/2006/main">
  <p:tag name="KSO_WM_UNIT_TABLE_BEAUTIFY" val="smartTable{89e740a0-f587-4818-b0b4-f9deaed38710}"/>
</p:tagLst>
</file>

<file path=ppt/tags/tag8.xml><?xml version="1.0" encoding="utf-8"?>
<p:tagLst xmlns:p="http://schemas.openxmlformats.org/presentationml/2006/main">
  <p:tag name="COMMONDATA" val="eyJoZGlkIjoiOTM2Zjg4ZDViOWZjNWQ5NDdiZjU3MDFlNDkxMDljZDQifQ=="/>
  <p:tag name="KSO_WPP_MARK_KEY" val="d975f5e8-ebae-4652-b567-9e45d53c5aff"/>
</p:tagLst>
</file>

<file path=ppt/theme/theme1.xml><?xml version="1.0" encoding="utf-8"?>
<a:theme xmlns:a="http://schemas.openxmlformats.org/drawingml/2006/main" name="默认设计模板">
  <a:themeElements>
    <a:clrScheme name="默认设计模板 14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FFFF"/>
      </a:hlink>
      <a:folHlink>
        <a:srgbClr val="0000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3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FFFF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1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FF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默认设计模板 14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FFFF"/>
      </a:hlink>
      <a:folHlink>
        <a:srgbClr val="0000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3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FFFF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1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FF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2277</Words>
  <Application>WPS 演示</Application>
  <PresentationFormat>全屏显示(4:3)</PresentationFormat>
  <Paragraphs>287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44" baseType="lpstr">
      <vt:lpstr>Arial</vt:lpstr>
      <vt:lpstr>宋体</vt:lpstr>
      <vt:lpstr>Wingdings</vt:lpstr>
      <vt:lpstr>Arial Black</vt:lpstr>
      <vt:lpstr>楷体_GB2312</vt:lpstr>
      <vt:lpstr>新宋体</vt:lpstr>
      <vt:lpstr>黑体</vt:lpstr>
      <vt:lpstr>微软雅黑</vt:lpstr>
      <vt:lpstr>Arial Unicode MS</vt:lpstr>
      <vt:lpstr>Calibri</vt:lpstr>
      <vt:lpstr>Wingdings</vt:lpstr>
      <vt:lpstr>Times New Roman</vt:lpstr>
      <vt:lpstr>仿宋_GB2312</vt:lpstr>
      <vt:lpstr>楷体</vt:lpstr>
      <vt:lpstr>仿宋</vt:lpstr>
      <vt:lpstr>Times New Roman</vt:lpstr>
      <vt:lpstr>文鼎新艺体简</vt:lpstr>
      <vt:lpstr>默认设计模板</vt:lpstr>
      <vt:lpstr>1_默认设计模板</vt:lpstr>
      <vt:lpstr>选课指南（本科）</vt:lpstr>
      <vt:lpstr>目录</vt:lpstr>
      <vt:lpstr>PowerPoint 演示文稿</vt:lpstr>
      <vt:lpstr>认识课程</vt:lpstr>
      <vt:lpstr>专业选修课                  ——以小学教育专业为例</vt:lpstr>
      <vt:lpstr>专业方向限选课（例：小学教育专业）</vt:lpstr>
      <vt:lpstr>专业任选课</vt:lpstr>
      <vt:lpstr>PowerPoint 演示文稿</vt:lpstr>
      <vt:lpstr>大学体育选项课</vt:lpstr>
      <vt:lpstr>大学体育选项课</vt:lpstr>
      <vt:lpstr>公共基础限选课                  ——以小学教育专业为例</vt:lpstr>
      <vt:lpstr>PowerPoint 演示文稿</vt:lpstr>
      <vt:lpstr>公共选修课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建飞</cp:lastModifiedBy>
  <cp:revision>599</cp:revision>
  <dcterms:created xsi:type="dcterms:W3CDTF">2021-09-11T02:05:00Z</dcterms:created>
  <dcterms:modified xsi:type="dcterms:W3CDTF">2023-09-01T09:26:12Z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8D2510F37DD042AA8FCA51CC876185EC_13</vt:lpwstr>
  </property>
  <property fmtid="{D5CDD505-2E9C-101B-9397-08002B2CF9AE}" pid="4" name="KSOProductBuildVer">
    <vt:lpwstr>2052-11.1.0.14309</vt:lpwstr>
  </property>
</Properties>
</file>