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6"/>
  </p:notesMasterIdLst>
  <p:handoutMasterIdLst>
    <p:handoutMasterId r:id="rId24"/>
  </p:handoutMasterIdLst>
  <p:sldIdLst>
    <p:sldId id="256" r:id="rId4"/>
    <p:sldId id="331" r:id="rId5"/>
    <p:sldId id="376" r:id="rId6"/>
    <p:sldId id="263" r:id="rId7"/>
    <p:sldId id="262" r:id="rId8"/>
    <p:sldId id="324" r:id="rId9"/>
    <p:sldId id="363" r:id="rId10"/>
    <p:sldId id="364" r:id="rId11"/>
    <p:sldId id="365" r:id="rId12"/>
    <p:sldId id="366" r:id="rId13"/>
    <p:sldId id="367" r:id="rId14"/>
    <p:sldId id="368" r:id="rId15"/>
    <p:sldId id="369" r:id="rId17"/>
    <p:sldId id="370" r:id="rId18"/>
    <p:sldId id="371" r:id="rId19"/>
    <p:sldId id="372" r:id="rId20"/>
    <p:sldId id="373" r:id="rId21"/>
    <p:sldId id="374" r:id="rId22"/>
    <p:sldId id="375" r:id="rId2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12C"/>
    <a:srgbClr val="1203D3"/>
    <a:srgbClr val="003399"/>
    <a:srgbClr val="D30803"/>
    <a:srgbClr val="5BCD81"/>
    <a:srgbClr val="00CC99"/>
    <a:srgbClr val="FFFFFF"/>
    <a:srgbClr val="B90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/>
    <p:restoredTop sz="94682"/>
  </p:normalViewPr>
  <p:slideViewPr>
    <p:cSldViewPr showGuides="1">
      <p:cViewPr>
        <p:scale>
          <a:sx n="69" d="100"/>
          <a:sy n="69" d="100"/>
        </p:scale>
        <p:origin x="-1416" y="-12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zh-CN" altLang="en-US" sz="6000" b="1" dirty="0"/>
              <a:t>选课指南（</a:t>
            </a:r>
            <a:r>
              <a:rPr lang="en-US" altLang="zh-CN" sz="6000" b="1" dirty="0"/>
              <a:t>2021</a:t>
            </a:r>
            <a:r>
              <a:rPr lang="zh-CN" altLang="en-US" sz="6000" b="1" dirty="0"/>
              <a:t>级）</a:t>
            </a:r>
            <a:endParaRPr lang="zh-CN" altLang="zh-CN" sz="6000" b="1" dirty="0"/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zh-CN" altLang="en-US" sz="4000" b="1" dirty="0">
                <a:latin typeface="+mn-lt"/>
                <a:ea typeface="+mn-ea"/>
                <a:cs typeface="+mn-cs"/>
              </a:rPr>
              <a:t>教务处</a:t>
            </a:r>
            <a:endParaRPr lang="zh-CN" altLang="en-US" sz="4000" b="1" dirty="0"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r>
              <a:rPr lang="en-US" altLang="zh-CN" sz="4000" b="1" dirty="0">
                <a:latin typeface="+mn-lt"/>
                <a:ea typeface="+mn-ea"/>
                <a:cs typeface="+mn-cs"/>
              </a:rPr>
              <a:t>2021-9</a:t>
            </a:r>
            <a:endParaRPr lang="en-US" altLang="zh-CN" sz="4000" b="1" dirty="0">
              <a:latin typeface="+mn-lt"/>
              <a:ea typeface="+mn-ea"/>
              <a:cs typeface="+mn-cs"/>
            </a:endParaRPr>
          </a:p>
        </p:txBody>
      </p:sp>
      <p:sp>
        <p:nvSpPr>
          <p:cNvPr id="2052" name="Text Box 6"/>
          <p:cNvSpPr txBox="1"/>
          <p:nvPr/>
        </p:nvSpPr>
        <p:spPr>
          <a:xfrm>
            <a:off x="4038600" y="3352800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chemeClr val="bg1"/>
                </a:solidFill>
                <a:latin typeface="Arial Black" panose="020B0A04020102020204" pitchFamily="34" charset="0"/>
                <a:ea typeface="楷体_GB2312" pitchFamily="49" charset="-122"/>
              </a:rPr>
              <a:t>教 务 处</a:t>
            </a:r>
            <a:endParaRPr lang="zh-CN" altLang="en-US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053" name="Picture 6" descr="D:\王海20140827\校徽与校名\6366268680654687504047859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0" y="228600"/>
            <a:ext cx="1295400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7" descr="D:\王海20140827\校徽与校名\63662686812921875082002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57200"/>
            <a:ext cx="2795588" cy="673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3316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6096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57200" y="2667000"/>
            <a:ext cx="4038600" cy="3505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校内公选课（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线下）：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由各学院开课，固定上课时间：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周三下午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，由校内老师授课并考核。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525645" y="2209800"/>
            <a:ext cx="4572635" cy="3962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网络公选课（线上）：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由学校引进网络课程资源，选定课程的学生在规定的时间段自主学习，完成网上课程学习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及考核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endParaRPr lang="zh-CN" altLang="en-US" dirty="0"/>
          </a:p>
        </p:txBody>
      </p:sp>
      <p:pic>
        <p:nvPicPr>
          <p:cNvPr id="10299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00" name="Rectangle 7"/>
          <p:cNvSpPr/>
          <p:nvPr/>
        </p:nvSpPr>
        <p:spPr>
          <a:xfrm>
            <a:off x="609600" y="1219200"/>
            <a:ext cx="3429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如何快速识别课程？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0301" name="Rectangle 8"/>
          <p:cNvSpPr/>
          <p:nvPr/>
        </p:nvSpPr>
        <p:spPr>
          <a:xfrm>
            <a:off x="762000" y="1676400"/>
            <a:ext cx="7467600" cy="1704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4400"/>
              </a:lnSpc>
            </a:pPr>
            <a:r>
              <a:rPr lang="zh-CN" altLang="en-US" sz="28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如何找到自己想要的课程，通过课程名称是最常用的方法，但想要快速定位课程，还有一招，就是通过课程代码找到课程。</a:t>
            </a:r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302" name="Rectangle 8"/>
          <p:cNvSpPr/>
          <p:nvPr/>
        </p:nvSpPr>
        <p:spPr>
          <a:xfrm>
            <a:off x="838200" y="3505200"/>
            <a:ext cx="7467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762000" y="3733800"/>
            <a:ext cx="7620000" cy="1784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课程代码由字母和数字构成，不同类型的课程，课程代码的结构方式不一样。对于课程来说，课程代码就相当于课程的“身份证号”。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pic>
        <p:nvPicPr>
          <p:cNvPr id="819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endParaRPr lang="zh-CN" altLang="en-US" dirty="0"/>
          </a:p>
        </p:txBody>
      </p:sp>
      <p:pic>
        <p:nvPicPr>
          <p:cNvPr id="11323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324" name="Rectangle 7"/>
          <p:cNvSpPr/>
          <p:nvPr/>
        </p:nvSpPr>
        <p:spPr>
          <a:xfrm>
            <a:off x="685800" y="1219200"/>
            <a:ext cx="3352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记住学院代码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1325" name="Rectangle 8"/>
          <p:cNvSpPr/>
          <p:nvPr/>
        </p:nvSpPr>
        <p:spPr>
          <a:xfrm>
            <a:off x="304800" y="1676400"/>
            <a:ext cx="838200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457200"/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所有课程代码，第一位是字母，这个字母就是代表这门课的承担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学院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4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  <a:p>
            <a:pPr indent="457200"/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学院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代码在寻找课程的过程中能提供重要的线索，假如你要找音乐舞蹈学院老师开的课，记得找课程代码“</a:t>
            </a:r>
            <a:r>
              <a:rPr lang="en-US" altLang="zh-CN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F</a:t>
            </a:r>
            <a:r>
              <a:rPr lang="zh-CN" altLang="en-US" sz="2400" b="1" dirty="0">
                <a:solidFill>
                  <a:srgbClr val="003399"/>
                </a:solidFill>
                <a:latin typeface="楷体_GB2312" pitchFamily="49" charset="-122"/>
                <a:ea typeface="楷体_GB2312" pitchFamily="49" charset="-122"/>
              </a:rPr>
              <a:t>”开头的课哦。</a:t>
            </a:r>
            <a:endParaRPr lang="zh-CN" altLang="en-US" sz="24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326" name="Rectangle 8"/>
          <p:cNvSpPr/>
          <p:nvPr/>
        </p:nvSpPr>
        <p:spPr>
          <a:xfrm>
            <a:off x="838200" y="3505200"/>
            <a:ext cx="7467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76300" y="3657600"/>
          <a:ext cx="7391400" cy="2819400"/>
        </p:xfrm>
        <a:graphic>
          <a:graphicData uri="http://schemas.openxmlformats.org/drawingml/2006/table">
            <a:tbl>
              <a:tblPr/>
              <a:tblGrid>
                <a:gridCol w="2282825"/>
                <a:gridCol w="1365250"/>
                <a:gridCol w="228600"/>
                <a:gridCol w="2141538"/>
                <a:gridCol w="1373187"/>
              </a:tblGrid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学院名称</a:t>
                      </a:r>
                      <a:endParaRPr kumimoji="0" 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学院代码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名称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代码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马克思主义学院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美术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文化与旅游学院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音乐舞蹈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小学教育学院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经济与管理学院</a:t>
                      </a:r>
                      <a:endParaRPr kumimoji="0" 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外国语学院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特殊教育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数学与计算机学院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体育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学前教育学院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基础教学部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</a:rPr>
                        <a:t>生态与环境</a:t>
                      </a:r>
                      <a:r>
                        <a:rPr lang="zh-CN" sz="1800" b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仿宋_GB2312" pitchFamily="49" charset="-122"/>
                          <a:cs typeface="Times New Roman" panose="02020603050405020304" pitchFamily="18" charset="0"/>
                          <a:sym typeface="+mn-ea"/>
                        </a:rPr>
                        <a:t>学院</a:t>
                      </a:r>
                      <a:endParaRPr kumimoji="0" 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仿宋_GB2312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仿宋_GB2312" pitchFamily="49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仿宋_GB2312" pitchFamily="49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动作按钮: 后退或前一项 8">
            <a:hlinkClick r:id="" highlightClick="1"/>
          </p:cNvPr>
          <p:cNvSpPr/>
          <p:nvPr/>
        </p:nvSpPr>
        <p:spPr>
          <a:xfrm>
            <a:off x="8610600" y="6553200"/>
            <a:ext cx="3048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7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434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1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课程代码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3" name="Rectangle 8"/>
          <p:cNvSpPr/>
          <p:nvPr/>
        </p:nvSpPr>
        <p:spPr>
          <a:xfrm>
            <a:off x="457200" y="3200400"/>
            <a:ext cx="8382000" cy="1682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《</a:t>
            </a:r>
            <a:r>
              <a:rPr lang="zh-CN" altLang="en-US" sz="2400" dirty="0">
                <a:latin typeface="Arial" panose="020B0604020202020204" pitchFamily="34" charset="0"/>
              </a:rPr>
              <a:t>书写艺术</a:t>
            </a:r>
            <a:r>
              <a:rPr lang="zh-CN" altLang="zh-CN" sz="2400" dirty="0">
                <a:latin typeface="Arial" panose="020B0604020202020204" pitchFamily="34" charset="0"/>
              </a:rPr>
              <a:t>》课程代码为：</a:t>
            </a:r>
            <a:r>
              <a:rPr lang="en-US" altLang="zh-CN" sz="2400" b="1" dirty="0">
                <a:latin typeface="Arial" panose="020B0604020202020204" pitchFamily="34" charset="0"/>
              </a:rPr>
              <a:t>A1441GX</a:t>
            </a:r>
            <a:endParaRPr lang="zh-CN" altLang="zh-CN" sz="24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 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1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A  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2-5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1441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6-7</a:t>
            </a:r>
            <a:r>
              <a:rPr lang="zh-CN" altLang="zh-CN" sz="2400" dirty="0">
                <a:latin typeface="Arial" panose="020B0604020202020204" pitchFamily="34" charset="0"/>
              </a:rPr>
              <a:t>位</a:t>
            </a:r>
            <a:r>
              <a:rPr lang="zh-CN" altLang="en-US" sz="2400" dirty="0">
                <a:latin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</a:rPr>
              <a:t>GX</a:t>
            </a:r>
            <a:r>
              <a:rPr lang="zh-CN" altLang="zh-CN" sz="2400" dirty="0">
                <a:latin typeface="Arial" panose="020B0604020202020204" pitchFamily="34" charset="0"/>
              </a:rPr>
              <a:t>。</a:t>
            </a:r>
            <a:endParaRPr lang="zh-CN" altLang="zh-CN" sz="2400" dirty="0">
              <a:latin typeface="Arial" panose="020B0604020202020204" pitchFamily="3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5791200" y="3733800"/>
            <a:ext cx="1295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5" name="Rectangle 7"/>
          <p:cNvSpPr/>
          <p:nvPr/>
        </p:nvSpPr>
        <p:spPr>
          <a:xfrm>
            <a:off x="2514600" y="1219200"/>
            <a:ext cx="5867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校内公选课课程代码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 flipV="1">
            <a:off x="2133600" y="3810000"/>
            <a:ext cx="3657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V="1">
            <a:off x="4876800" y="37338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6934200" y="3733800"/>
            <a:ext cx="533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流程图: 准备 31"/>
          <p:cNvSpPr/>
          <p:nvPr/>
        </p:nvSpPr>
        <p:spPr>
          <a:xfrm>
            <a:off x="990600" y="4953000"/>
            <a:ext cx="1905000" cy="838200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学院代码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流程图: 准备 32"/>
          <p:cNvSpPr/>
          <p:nvPr/>
        </p:nvSpPr>
        <p:spPr>
          <a:xfrm>
            <a:off x="3352800" y="4876800"/>
            <a:ext cx="2057400" cy="838200"/>
          </a:xfrm>
          <a:prstGeom prst="flowChartPreparat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流水号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流程图: 准备 33"/>
          <p:cNvSpPr/>
          <p:nvPr/>
        </p:nvSpPr>
        <p:spPr>
          <a:xfrm>
            <a:off x="5943600" y="4876800"/>
            <a:ext cx="1905000" cy="762000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标识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4600" y="1828800"/>
            <a:ext cx="6324600" cy="11068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校内公选课由各学院承担，课程代码由</a:t>
            </a:r>
            <a:r>
              <a:rPr kumimoji="0" lang="zh-CN" alt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七位数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组成，具体如下例：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5364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5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课程代码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7" name="Rectangle 8"/>
          <p:cNvSpPr/>
          <p:nvPr/>
        </p:nvSpPr>
        <p:spPr>
          <a:xfrm>
            <a:off x="457200" y="3200400"/>
            <a:ext cx="8382000" cy="23069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《</a:t>
            </a:r>
            <a:r>
              <a:rPr lang="zh-CN" altLang="en-US" sz="2400" dirty="0">
                <a:latin typeface="Arial" panose="020B0604020202020204" pitchFamily="34" charset="0"/>
              </a:rPr>
              <a:t>中华诗词之美（网络课程）</a:t>
            </a:r>
            <a:r>
              <a:rPr lang="zh-CN" altLang="zh-CN" sz="2400" dirty="0">
                <a:sym typeface="+mn-ea"/>
              </a:rPr>
              <a:t>》</a:t>
            </a:r>
            <a:r>
              <a:rPr lang="zh-CN" altLang="en-US" sz="2400" dirty="0">
                <a:latin typeface="Arial" panose="020B0604020202020204" pitchFamily="34" charset="0"/>
              </a:rPr>
              <a:t>，</a:t>
            </a:r>
            <a:r>
              <a:rPr lang="zh-CN" altLang="zh-CN" sz="2400" dirty="0">
                <a:latin typeface="Arial" panose="020B0604020202020204" pitchFamily="34" charset="0"/>
              </a:rPr>
              <a:t>课程代码为：</a:t>
            </a:r>
            <a:endParaRPr lang="en-US" altLang="zh-CN" sz="2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ZC12</a:t>
            </a:r>
            <a:r>
              <a:rPr lang="en-US" altLang="zh-CN" sz="2400" b="1" dirty="0">
                <a:latin typeface="Arial" panose="020B0604020202020204" pitchFamily="34" charset="0"/>
              </a:rPr>
              <a:t>GX</a:t>
            </a:r>
            <a:endParaRPr lang="zh-CN" altLang="zh-CN" sz="2400" b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 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1-2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ZC  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3-4</a:t>
            </a:r>
            <a:r>
              <a:rPr lang="zh-CN" altLang="zh-CN" sz="2400" dirty="0">
                <a:latin typeface="Arial" panose="020B0604020202020204" pitchFamily="34" charset="0"/>
              </a:rPr>
              <a:t>位：</a:t>
            </a:r>
            <a:r>
              <a:rPr lang="en-US" altLang="zh-CN" sz="2400" dirty="0">
                <a:latin typeface="Arial" panose="020B0604020202020204" pitchFamily="34" charset="0"/>
              </a:rPr>
              <a:t>12      </a:t>
            </a:r>
            <a:r>
              <a:rPr lang="zh-CN" altLang="zh-CN" sz="2400" dirty="0">
                <a:latin typeface="Arial" panose="020B0604020202020204" pitchFamily="34" charset="0"/>
              </a:rPr>
              <a:t>第</a:t>
            </a:r>
            <a:r>
              <a:rPr lang="en-US" altLang="zh-CN" sz="2400" dirty="0">
                <a:latin typeface="Arial" panose="020B0604020202020204" pitchFamily="34" charset="0"/>
              </a:rPr>
              <a:t>5-6</a:t>
            </a:r>
            <a:r>
              <a:rPr lang="zh-CN" altLang="zh-CN" sz="2400" dirty="0">
                <a:latin typeface="Arial" panose="020B0604020202020204" pitchFamily="34" charset="0"/>
              </a:rPr>
              <a:t>位</a:t>
            </a:r>
            <a:r>
              <a:rPr lang="zh-CN" altLang="en-US" sz="2400" dirty="0">
                <a:latin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</a:rPr>
              <a:t>GX</a:t>
            </a:r>
            <a:r>
              <a:rPr lang="zh-CN" altLang="zh-CN" sz="2400" dirty="0">
                <a:latin typeface="Arial" panose="020B0604020202020204" pitchFamily="34" charset="0"/>
              </a:rPr>
              <a:t>。</a:t>
            </a:r>
            <a:endParaRPr lang="zh-CN" altLang="zh-CN" sz="2400" dirty="0">
              <a:latin typeface="Arial" panose="020B0604020202020204" pitchFamily="3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3886200" y="4267200"/>
            <a:ext cx="1295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9" name="Rectangle 7"/>
          <p:cNvSpPr/>
          <p:nvPr/>
        </p:nvSpPr>
        <p:spPr>
          <a:xfrm>
            <a:off x="2590800" y="1295400"/>
            <a:ext cx="5867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网络公选课课程代码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 flipV="1">
            <a:off x="1981200" y="4343400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V="1">
            <a:off x="4648200" y="4343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5105400" y="4343400"/>
            <a:ext cx="1905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流程图: 准备 31"/>
          <p:cNvSpPr/>
          <p:nvPr/>
        </p:nvSpPr>
        <p:spPr>
          <a:xfrm>
            <a:off x="1295400" y="5486400"/>
            <a:ext cx="1905000" cy="838200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课程学科类型代码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流程图: 准备 32"/>
          <p:cNvSpPr/>
          <p:nvPr/>
        </p:nvSpPr>
        <p:spPr>
          <a:xfrm>
            <a:off x="3581400" y="5486400"/>
            <a:ext cx="2057400" cy="838200"/>
          </a:xfrm>
          <a:prstGeom prst="flowChartPreparat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流水号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流程图: 准备 33"/>
          <p:cNvSpPr/>
          <p:nvPr/>
        </p:nvSpPr>
        <p:spPr>
          <a:xfrm>
            <a:off x="6096000" y="5486400"/>
            <a:ext cx="1905000" cy="762000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标识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14600" y="1905000"/>
            <a:ext cx="5867400" cy="11068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网络公选课由学校引进优质网络课程，显示承担单位为教务处，课程代码由</a:t>
            </a:r>
            <a:r>
              <a:rPr kumimoji="0" lang="zh-CN" alt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六位数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组成，课程名称后加（网络课程），具体如下例：</a:t>
            </a:r>
            <a:endParaRPr kumimoji="0" lang="zh-CN" altLang="en-US" sz="2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6388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要求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524000" y="2657475"/>
          <a:ext cx="7251707" cy="3886200"/>
        </p:xfrm>
        <a:graphic>
          <a:graphicData uri="http://schemas.openxmlformats.org/drawingml/2006/table">
            <a:tbl>
              <a:tblPr/>
              <a:tblGrid>
                <a:gridCol w="1547117"/>
                <a:gridCol w="2100851"/>
                <a:gridCol w="2366124"/>
                <a:gridCol w="1237615"/>
              </a:tblGrid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培养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层次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公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选课学分规定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完成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选修的时间段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备注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四年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制本科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10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</a:t>
                      </a: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2</a:t>
                      </a:r>
                      <a:r>
                        <a:rPr lang="en-US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-6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学期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应在规定的选课学期修完规定学分</a:t>
                      </a:r>
                      <a:endParaRPr lang="en-US" sz="2000" b="1" kern="100" dirty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三年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制专科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8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</a:t>
                      </a: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2</a:t>
                      </a:r>
                      <a:r>
                        <a:rPr lang="en-US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-4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学期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五年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制专科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8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altLang="zh-CN" sz="2000" b="1" kern="100" dirty="0" smtClean="0">
                        <a:latin typeface="仿宋_GB2312" pitchFamily="49" charset="-122"/>
                        <a:ea typeface="仿宋_GB2312" pitchFamily="49" charset="-122"/>
                        <a:cs typeface="楷体" panose="02010609060101010101" pitchFamily="49" charset="-122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第</a:t>
                      </a:r>
                      <a:r>
                        <a:rPr lang="en-US" sz="2000" b="1" kern="100" dirty="0" smtClean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6</a:t>
                      </a:r>
                      <a:r>
                        <a:rPr lang="en-US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-8</a:t>
                      </a:r>
                      <a:r>
                        <a:rPr lang="zh-CN" sz="2000" b="1" kern="100" dirty="0">
                          <a:latin typeface="仿宋_GB2312" pitchFamily="49" charset="-122"/>
                          <a:ea typeface="仿宋_GB2312" pitchFamily="49" charset="-122"/>
                          <a:cs typeface="楷体" panose="02010609060101010101" pitchFamily="49" charset="-122"/>
                        </a:rPr>
                        <a:t>学期</a:t>
                      </a:r>
                      <a:endParaRPr lang="zh-CN" sz="2000" b="1" kern="100" dirty="0">
                        <a:latin typeface="仿宋_GB2312" pitchFamily="49" charset="-122"/>
                        <a:ea typeface="仿宋_GB2312" pitchFamily="49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63165" y="1752600"/>
            <a:ext cx="5570220" cy="4914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不同层次学分要求及可选课时间段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7412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要求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33400" y="3100388"/>
            <a:ext cx="5410200" cy="31702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理工类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专业至少选修文科类课程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学分、艺术素质类课程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学分；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+mn-cs"/>
            </a:endParaRPr>
          </a:p>
          <a:p>
            <a:pPr marL="0" marR="0" lvl="0" indent="3556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文科类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专业至少选修理科课程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学分、艺术类课程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学分；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+mn-cs"/>
            </a:endParaRPr>
          </a:p>
          <a:p>
            <a:pPr marL="0" marR="0" lvl="0" indent="355600" algn="l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艺术类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专业至少选修理科、文科课程各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+mn-cs"/>
              </a:rPr>
              <a:t>学分。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1752600"/>
            <a:ext cx="5715000" cy="492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各类专业选课内容要求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流程图: 过程 8"/>
          <p:cNvSpPr/>
          <p:nvPr/>
        </p:nvSpPr>
        <p:spPr>
          <a:xfrm>
            <a:off x="6248400" y="3505200"/>
            <a:ext cx="2514600" cy="21336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公选课课程目录每次选课时随选课通知下发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8436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3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时间安排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2057400" y="1381443"/>
            <a:ext cx="6858000" cy="30918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选课时间：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每学期安排一次选课，大约在学期第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周，春季学期在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月中旬，秋季学期在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月中旬。每次选课都会下达选课通知。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因疫情原因，选课周次或有偏差，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实际选课时间还看选课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通知。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5800" y="4496118"/>
            <a:ext cx="6553200" cy="189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上课时间：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每次选课是为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了选择下一学期 要上的公选课，上课的时间与其他的必修课程同步。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946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1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选课方式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676400" y="3124518"/>
            <a:ext cx="6553200" cy="189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选课方式：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网上选课，通过校园网教务管理系统进行，具体操作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方法，见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《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教务网络管理系统操作指南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》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203D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1203D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动作按钮: 后退或前一项 8">
            <a:hlinkClick r:id="" highlightClick="1"/>
          </p:cNvPr>
          <p:cNvSpPr/>
          <p:nvPr/>
        </p:nvSpPr>
        <p:spPr>
          <a:xfrm>
            <a:off x="8382000" y="61722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674" name="图片 8" descr="学校全景图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6363" y="2286000"/>
            <a:ext cx="3851275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75" name="图片 7" descr="学校全景图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2971800" y="2057400"/>
            <a:ext cx="3240088" cy="1082675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63500" dir="2212194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6500" kern="1200" cap="none" spc="0" normalizeH="0" baseline="0" noProof="0" dirty="0">
                <a:solidFill>
                  <a:srgbClr val="FF76CC"/>
                </a:solidFill>
                <a:latin typeface="Arial" panose="020B0604020202020204" pitchFamily="34" charset="0"/>
                <a:ea typeface="文鼎新艺体简" pitchFamily="49" charset="-122"/>
                <a:cs typeface="+mn-cs"/>
              </a:rPr>
              <a:t>谢  谢！</a:t>
            </a:r>
            <a:endParaRPr kumimoji="0" lang="zh-CN" altLang="en-US" sz="6500" kern="1200" cap="none" spc="0" normalizeH="0" baseline="0" noProof="0" dirty="0">
              <a:solidFill>
                <a:srgbClr val="FF76CC"/>
              </a:solidFill>
              <a:latin typeface="Arial" panose="020B0604020202020204" pitchFamily="34" charset="0"/>
              <a:ea typeface="文鼎新艺体简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9523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bldLvl="0" animBg="1"/>
      <p:bldP spid="95239" grpId="1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zh-CN" altLang="en-US" dirty="0"/>
              <a:t>目录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2057400" y="1720850"/>
            <a:ext cx="5257800" cy="9461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认识课程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057400" y="3352800"/>
            <a:ext cx="525780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公共选修课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93611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pPr algn="ctr"/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认识课程</a:t>
            </a:r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7172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Rectangle 5"/>
          <p:cNvSpPr/>
          <p:nvPr/>
        </p:nvSpPr>
        <p:spPr>
          <a:xfrm>
            <a:off x="685800" y="1143000"/>
            <a:ext cx="434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认识课程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7174" name="Rectangle 6"/>
          <p:cNvSpPr/>
          <p:nvPr/>
        </p:nvSpPr>
        <p:spPr>
          <a:xfrm>
            <a:off x="685800" y="1882775"/>
            <a:ext cx="7696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       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我校课程设置分为：</a:t>
            </a: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通识教育课程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、</a:t>
            </a: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专业教育课程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和</a:t>
            </a: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集中实践教学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三大模块，每一模块都有必须要达到的最低学分要求。</a:t>
            </a:r>
            <a:endParaRPr lang="zh-CN" altLang="en-US" sz="2000" b="1" dirty="0">
              <a:solidFill>
                <a:srgbClr val="003399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7175" name="Rectangle 8"/>
          <p:cNvSpPr/>
          <p:nvPr/>
        </p:nvSpPr>
        <p:spPr>
          <a:xfrm>
            <a:off x="838200" y="2743200"/>
            <a:ext cx="7772400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200000"/>
              </a:lnSpc>
            </a:pPr>
            <a:r>
              <a:rPr lang="en-US" altLang="zh-CN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      </a:t>
            </a:r>
            <a:r>
              <a:rPr lang="zh-CN" altLang="en-US" sz="2000" b="1" dirty="0">
                <a:solidFill>
                  <a:srgbClr val="003399"/>
                </a:solidFill>
                <a:latin typeface="Arial" panose="020B0604020202020204" pitchFamily="34" charset="0"/>
                <a:ea typeface="楷体_GB2312" pitchFamily="49" charset="-122"/>
              </a:rPr>
              <a:t>三大模块中，有部分是选修课程，如前图所示，需要选课的分别是：</a:t>
            </a:r>
            <a:endParaRPr lang="en-US" altLang="zh-CN" sz="2000" b="1" dirty="0">
              <a:solidFill>
                <a:srgbClr val="003399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一、公选课（通识教育课程公共选修课）</a:t>
            </a:r>
            <a:endParaRPr lang="en-US" altLang="zh-CN" sz="2000" b="1" dirty="0">
              <a:solidFill>
                <a:srgbClr val="D30803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D30803"/>
                </a:solidFill>
                <a:latin typeface="Arial" panose="020B0604020202020204" pitchFamily="34" charset="0"/>
                <a:ea typeface="楷体_GB2312" pitchFamily="49" charset="-122"/>
              </a:rPr>
              <a:t>二、专业任选课（专业教育课程专业方向课）</a:t>
            </a:r>
            <a:endParaRPr lang="en-US" altLang="zh-CN" sz="2000" b="1" dirty="0">
              <a:solidFill>
                <a:srgbClr val="D30803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endParaRPr lang="zh-CN" altLang="en-US" sz="2000" b="1" dirty="0">
              <a:solidFill>
                <a:srgbClr val="003399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7176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圆角矩形 11"/>
          <p:cNvSpPr/>
          <p:nvPr/>
        </p:nvSpPr>
        <p:spPr>
          <a:xfrm>
            <a:off x="6324600" y="3429000"/>
            <a:ext cx="2209800" cy="990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由教务处组织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324600" y="5181600"/>
            <a:ext cx="2209800" cy="990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由各专业所在学院组织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5" name="直接箭头连接符 14"/>
          <p:cNvCxnSpPr>
            <a:endCxn id="12" idx="1"/>
          </p:cNvCxnSpPr>
          <p:nvPr/>
        </p:nvCxnSpPr>
        <p:spPr>
          <a:xfrm flipV="1">
            <a:off x="5334000" y="3924300"/>
            <a:ext cx="9906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endCxn id="13" idx="1"/>
          </p:cNvCxnSpPr>
          <p:nvPr/>
        </p:nvCxnSpPr>
        <p:spPr>
          <a:xfrm>
            <a:off x="5486400" y="5105400"/>
            <a:ext cx="8382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endParaRPr lang="zh-CN" altLang="en-US" dirty="0"/>
          </a:p>
        </p:txBody>
      </p:sp>
      <p:sp>
        <p:nvSpPr>
          <p:cNvPr id="4099" name="内容占位符 1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endParaRPr lang="zh-CN" altLang="en-US" dirty="0"/>
          </a:p>
        </p:txBody>
      </p:sp>
      <p:pic>
        <p:nvPicPr>
          <p:cNvPr id="410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Rectangle 7"/>
          <p:cNvSpPr/>
          <p:nvPr/>
        </p:nvSpPr>
        <p:spPr>
          <a:xfrm>
            <a:off x="609600" y="1219200"/>
            <a:ext cx="3429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认识课程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4103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4" name="内容占位符 3" descr="QQ图片202010260953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19400"/>
            <a:ext cx="5562600" cy="3640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线形标注 1 16"/>
          <p:cNvSpPr/>
          <p:nvPr/>
        </p:nvSpPr>
        <p:spPr>
          <a:xfrm>
            <a:off x="6858000" y="2514600"/>
            <a:ext cx="2057400" cy="990600"/>
          </a:xfrm>
          <a:prstGeom prst="borderCallout1">
            <a:avLst>
              <a:gd name="adj1" fmla="val 57820"/>
              <a:gd name="adj2" fmla="val -4567"/>
              <a:gd name="adj3" fmla="val 174039"/>
              <a:gd name="adj4" fmla="val -4397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线形标注 1 17"/>
          <p:cNvSpPr/>
          <p:nvPr/>
        </p:nvSpPr>
        <p:spPr>
          <a:xfrm>
            <a:off x="6781800" y="4419600"/>
            <a:ext cx="2209800" cy="914400"/>
          </a:xfrm>
          <a:prstGeom prst="borderCallout1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专业任选课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2286000" y="4114800"/>
            <a:ext cx="3886200" cy="3048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2286000" y="5257800"/>
            <a:ext cx="3657600" cy="304800"/>
          </a:xfrm>
          <a:prstGeom prst="round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38200" y="1741170"/>
            <a:ext cx="5982970" cy="9918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图中标注出来的二类课程，为我校选修课程，需要学生自主选择。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8196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爆炸形 1 8"/>
          <p:cNvSpPr/>
          <p:nvPr/>
        </p:nvSpPr>
        <p:spPr>
          <a:xfrm>
            <a:off x="1752600" y="2895600"/>
            <a:ext cx="7010400" cy="34290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本选课指南只针对教务处组织的公选课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云形标注 9"/>
          <p:cNvSpPr/>
          <p:nvPr/>
        </p:nvSpPr>
        <p:spPr>
          <a:xfrm>
            <a:off x="838200" y="1371600"/>
            <a:ext cx="3124200" cy="2590800"/>
          </a:xfrm>
          <a:prstGeom prst="cloudCallout">
            <a:avLst>
              <a:gd name="adj1" fmla="val 28876"/>
              <a:gd name="adj2" fmla="val 692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193611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p>
            <a:pPr algn="ctr"/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公共</a:t>
            </a:r>
            <a:r>
              <a:rPr lang="zh-C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选修课</a:t>
            </a:r>
            <a:endParaRPr lang="zh-CN" altLang="en-US" sz="3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9220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Rectangle 5"/>
          <p:cNvSpPr/>
          <p:nvPr/>
        </p:nvSpPr>
        <p:spPr>
          <a:xfrm>
            <a:off x="457200" y="1295400"/>
            <a:ext cx="8686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rgbClr val="3366FF"/>
              </a:buClr>
              <a:buSzPct val="115000"/>
              <a:buFont typeface="Wingdings" panose="05000000000000000000" pitchFamily="2" charset="2"/>
              <a:buChar char="v"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公共选修课，简称</a:t>
            </a:r>
            <a:r>
              <a:rPr lang="zh-CN" altLang="en-US" sz="2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楷体_GB2312" pitchFamily="49" charset="-122"/>
              </a:rPr>
              <a:t>公选课</a:t>
            </a:r>
            <a:endParaRPr lang="zh-CN" altLang="en-US" sz="2800" b="1" u="sng" dirty="0">
              <a:solidFill>
                <a:srgbClr val="FF0000"/>
              </a:solidFill>
              <a:effectLst/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9222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圆角矩形 11"/>
          <p:cNvSpPr/>
          <p:nvPr/>
        </p:nvSpPr>
        <p:spPr>
          <a:xfrm>
            <a:off x="551815" y="2209800"/>
            <a:ext cx="8041005" cy="31432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分为各类素质课，主要目的是提高学生综合素质，给予学生更多个性化学习和跨专业学习的自主选择权。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主要包括以下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六大类课程：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）人文素质类（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）科学素质类（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）社会素质类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）身心素质类（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）艺术素质类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lang="zh-CN" altLang="zh-CN" dirty="0"/>
          </a:p>
        </p:txBody>
      </p:sp>
      <p:pic>
        <p:nvPicPr>
          <p:cNvPr id="12292" name="Picture 4" descr="bg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543675"/>
            <a:ext cx="8534400" cy="314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云形标注 6"/>
          <p:cNvSpPr/>
          <p:nvPr/>
        </p:nvSpPr>
        <p:spPr>
          <a:xfrm>
            <a:off x="0" y="1219200"/>
            <a:ext cx="2286000" cy="1676400"/>
          </a:xfrm>
          <a:prstGeom prst="cloudCallout">
            <a:avLst>
              <a:gd name="adj1" fmla="val 11687"/>
              <a:gd name="adj2" fmla="val 389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公选课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62000" y="3352800"/>
            <a:ext cx="1752600" cy="1524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我校公选课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743200" y="3962400"/>
            <a:ext cx="91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743200" y="4191000"/>
            <a:ext cx="91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>
          <a:xfrm>
            <a:off x="3733800" y="3733800"/>
            <a:ext cx="1752600" cy="76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校内公选课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线下）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6553200" y="3733800"/>
            <a:ext cx="2244090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网络公选课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线上网络</a:t>
            </a:r>
            <a:r>
              <a:rPr kumimoji="0" lang="zh-CN" alt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课程）</a:t>
            </a:r>
            <a:endParaRPr kumimoji="0" lang="zh-CN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5791200" y="4114800"/>
            <a:ext cx="609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6096000" y="3886200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六角星 14"/>
          <p:cNvSpPr/>
          <p:nvPr/>
        </p:nvSpPr>
        <p:spPr>
          <a:xfrm>
            <a:off x="3124200" y="4419600"/>
            <a:ext cx="6019800" cy="2821940"/>
          </a:xfrm>
          <a:prstGeom prst="star6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两类公选课只要修读通过，都可以拿到公选课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C312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学分，学生可以根据自己的兴趣和爱好选择。</a:t>
            </a:r>
            <a:endParaRPr kumimoji="0" lang="zh-CN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FC312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11999e4-27de-41f3-8454-54566d90b64f}"/>
</p:tagLst>
</file>

<file path=ppt/tags/tag2.xml><?xml version="1.0" encoding="utf-8"?>
<p:tagLst xmlns:p="http://schemas.openxmlformats.org/presentationml/2006/main">
  <p:tag name="KSO_WM_UNIT_TABLE_BEAUTIFY" val="smartTable{89e740a0-f587-4818-b0b4-f9deaed38710}"/>
</p:tagLst>
</file>

<file path=ppt/theme/theme1.xml><?xml version="1.0" encoding="utf-8"?>
<a:theme xmlns:a="http://schemas.openxmlformats.org/drawingml/2006/main" name="默认设计模板">
  <a:themeElements>
    <a:clrScheme name="默认设计模板 14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FFFF"/>
      </a:hlink>
      <a:folHlink>
        <a:srgbClr val="0000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4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FFFF"/>
      </a:hlink>
      <a:folHlink>
        <a:srgbClr val="0000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FF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1580</Words>
  <Application>WPS 演示</Application>
  <PresentationFormat>全屏显示(4:3)</PresentationFormat>
  <Paragraphs>243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7" baseType="lpstr">
      <vt:lpstr>Arial</vt:lpstr>
      <vt:lpstr>宋体</vt:lpstr>
      <vt:lpstr>Wingdings</vt:lpstr>
      <vt:lpstr>Calibri</vt:lpstr>
      <vt:lpstr>Arial Black</vt:lpstr>
      <vt:lpstr>楷体_GB2312</vt:lpstr>
      <vt:lpstr>新宋体</vt:lpstr>
      <vt:lpstr>Times New Roman</vt:lpstr>
      <vt:lpstr>仿宋_GB2312</vt:lpstr>
      <vt:lpstr>仿宋</vt:lpstr>
      <vt:lpstr>楷体</vt:lpstr>
      <vt:lpstr>文鼎新艺体简</vt:lpstr>
      <vt:lpstr>微软雅黑</vt:lpstr>
      <vt:lpstr>Arial Unicode MS</vt:lpstr>
      <vt:lpstr>Times New Roman</vt:lpstr>
      <vt:lpstr>仿宋_GB2312</vt:lpstr>
      <vt:lpstr>默认设计模板</vt:lpstr>
      <vt:lpstr>1_默认设计模板</vt:lpstr>
      <vt:lpstr>PowerPoint 演示文稿</vt:lpstr>
      <vt:lpstr>PowerPoint 演示文稿</vt:lpstr>
      <vt:lpstr>公共选修课</vt:lpstr>
      <vt:lpstr>PowerPoint 演示文稿</vt:lpstr>
      <vt:lpstr>PowerPoint 演示文稿</vt:lpstr>
      <vt:lpstr>PowerPoint 演示文稿</vt:lpstr>
      <vt:lpstr>公共选修课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lenove2</cp:lastModifiedBy>
  <cp:revision>555</cp:revision>
  <dcterms:created xsi:type="dcterms:W3CDTF">2021-09-13T09:39:10Z</dcterms:created>
  <dcterms:modified xsi:type="dcterms:W3CDTF">2021-09-13T10:18:09Z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F4416D33034643ED96159E8764B532CF</vt:lpwstr>
  </property>
  <property fmtid="{D5CDD505-2E9C-101B-9397-08002B2CF9AE}" pid="4" name="KSOProductBuildVer">
    <vt:lpwstr>2052-11.1.0.10700</vt:lpwstr>
  </property>
</Properties>
</file>